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sldIdLst>
    <p:sldId id="256" r:id="rId6"/>
    <p:sldId id="306" r:id="rId7"/>
    <p:sldId id="258" r:id="rId8"/>
    <p:sldId id="313" r:id="rId9"/>
    <p:sldId id="676" r:id="rId10"/>
    <p:sldId id="708" r:id="rId11"/>
    <p:sldId id="709" r:id="rId12"/>
    <p:sldId id="691" r:id="rId13"/>
    <p:sldId id="703" r:id="rId14"/>
    <p:sldId id="698" r:id="rId15"/>
    <p:sldId id="697" r:id="rId16"/>
    <p:sldId id="710" r:id="rId17"/>
    <p:sldId id="696" r:id="rId18"/>
    <p:sldId id="695" r:id="rId19"/>
    <p:sldId id="694" r:id="rId20"/>
    <p:sldId id="693" r:id="rId21"/>
    <p:sldId id="692" r:id="rId22"/>
    <p:sldId id="704" r:id="rId23"/>
    <p:sldId id="699" r:id="rId24"/>
    <p:sldId id="705" r:id="rId25"/>
    <p:sldId id="700" r:id="rId26"/>
    <p:sldId id="706" r:id="rId27"/>
    <p:sldId id="701" r:id="rId28"/>
    <p:sldId id="690" r:id="rId29"/>
    <p:sldId id="689" r:id="rId30"/>
    <p:sldId id="675" r:id="rId31"/>
    <p:sldId id="315" r:id="rId32"/>
    <p:sldId id="707" r:id="rId33"/>
    <p:sldId id="665" r:id="rId34"/>
    <p:sldId id="674" r:id="rId35"/>
    <p:sldId id="629" r:id="rId36"/>
    <p:sldId id="649" r:id="rId37"/>
    <p:sldId id="648" r:id="rId38"/>
    <p:sldId id="664" r:id="rId39"/>
    <p:sldId id="679" r:id="rId40"/>
    <p:sldId id="687" r:id="rId41"/>
    <p:sldId id="688"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B02C0-ADD8-4349-8AAC-97A2E2E461CB}" v="290" dt="2023-01-18T12:59:10.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81" d="100"/>
          <a:sy n="81" d="100"/>
        </p:scale>
        <p:origin x="108"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D0DB02C0-ADD8-4349-8AAC-97A2E2E461CB}"/>
    <pc:docChg chg="undo custSel addSld delSld modSld sldOrd">
      <pc:chgData name="Ben Nienhuis" userId="2c6c04f1-77c7-44b5-a463-93386779ab63" providerId="ADAL" clId="{D0DB02C0-ADD8-4349-8AAC-97A2E2E461CB}" dt="2023-01-18T13:11:00.569" v="439" actId="20577"/>
      <pc:docMkLst>
        <pc:docMk/>
      </pc:docMkLst>
      <pc:sldChg chg="modSp mod">
        <pc:chgData name="Ben Nienhuis" userId="2c6c04f1-77c7-44b5-a463-93386779ab63" providerId="ADAL" clId="{D0DB02C0-ADD8-4349-8AAC-97A2E2E461CB}" dt="2023-01-18T12:30:22.384" v="33" actId="20577"/>
        <pc:sldMkLst>
          <pc:docMk/>
          <pc:sldMk cId="3795596014" sldId="258"/>
        </pc:sldMkLst>
        <pc:spChg chg="mod">
          <ac:chgData name="Ben Nienhuis" userId="2c6c04f1-77c7-44b5-a463-93386779ab63" providerId="ADAL" clId="{D0DB02C0-ADD8-4349-8AAC-97A2E2E461CB}" dt="2023-01-18T12:30:22.384" v="33" actId="20577"/>
          <ac:spMkLst>
            <pc:docMk/>
            <pc:sldMk cId="3795596014" sldId="258"/>
            <ac:spMk id="3" creationId="{00000000-0000-0000-0000-000000000000}"/>
          </ac:spMkLst>
        </pc:spChg>
      </pc:sldChg>
      <pc:sldChg chg="modSp mod">
        <pc:chgData name="Ben Nienhuis" userId="2c6c04f1-77c7-44b5-a463-93386779ab63" providerId="ADAL" clId="{D0DB02C0-ADD8-4349-8AAC-97A2E2E461CB}" dt="2023-01-18T12:29:58.324" v="31" actId="20577"/>
        <pc:sldMkLst>
          <pc:docMk/>
          <pc:sldMk cId="3476313746" sldId="306"/>
        </pc:sldMkLst>
        <pc:spChg chg="mod">
          <ac:chgData name="Ben Nienhuis" userId="2c6c04f1-77c7-44b5-a463-93386779ab63" providerId="ADAL" clId="{D0DB02C0-ADD8-4349-8AAC-97A2E2E461CB}" dt="2023-01-18T12:29:58.324" v="31" actId="20577"/>
          <ac:spMkLst>
            <pc:docMk/>
            <pc:sldMk cId="3476313746" sldId="306"/>
            <ac:spMk id="4" creationId="{B7FBE979-D635-4050-AF8D-3152E81EF70A}"/>
          </ac:spMkLst>
        </pc:spChg>
      </pc:sldChg>
      <pc:sldChg chg="modSp mod">
        <pc:chgData name="Ben Nienhuis" userId="2c6c04f1-77c7-44b5-a463-93386779ab63" providerId="ADAL" clId="{D0DB02C0-ADD8-4349-8AAC-97A2E2E461CB}" dt="2023-01-18T12:32:10.129" v="35" actId="6549"/>
        <pc:sldMkLst>
          <pc:docMk/>
          <pc:sldMk cId="3287448335" sldId="676"/>
        </pc:sldMkLst>
        <pc:spChg chg="mod">
          <ac:chgData name="Ben Nienhuis" userId="2c6c04f1-77c7-44b5-a463-93386779ab63" providerId="ADAL" clId="{D0DB02C0-ADD8-4349-8AAC-97A2E2E461CB}" dt="2023-01-18T12:32:10.129" v="35" actId="6549"/>
          <ac:spMkLst>
            <pc:docMk/>
            <pc:sldMk cId="3287448335" sldId="676"/>
            <ac:spMk id="7" creationId="{414D44F1-1F57-448D-B133-5FE155E69FFE}"/>
          </ac:spMkLst>
        </pc:spChg>
      </pc:sldChg>
      <pc:sldChg chg="del">
        <pc:chgData name="Ben Nienhuis" userId="2c6c04f1-77c7-44b5-a463-93386779ab63" providerId="ADAL" clId="{D0DB02C0-ADD8-4349-8AAC-97A2E2E461CB}" dt="2023-01-18T13:00:56.950" v="416" actId="47"/>
        <pc:sldMkLst>
          <pc:docMk/>
          <pc:sldMk cId="3567098606" sldId="678"/>
        </pc:sldMkLst>
      </pc:sldChg>
      <pc:sldChg chg="modSp mod">
        <pc:chgData name="Ben Nienhuis" userId="2c6c04f1-77c7-44b5-a463-93386779ab63" providerId="ADAL" clId="{D0DB02C0-ADD8-4349-8AAC-97A2E2E461CB}" dt="2023-01-18T13:11:00.569" v="439" actId="20577"/>
        <pc:sldMkLst>
          <pc:docMk/>
          <pc:sldMk cId="2901263049" sldId="688"/>
        </pc:sldMkLst>
        <pc:spChg chg="mod">
          <ac:chgData name="Ben Nienhuis" userId="2c6c04f1-77c7-44b5-a463-93386779ab63" providerId="ADAL" clId="{D0DB02C0-ADD8-4349-8AAC-97A2E2E461CB}" dt="2023-01-18T13:11:00.569" v="439" actId="20577"/>
          <ac:spMkLst>
            <pc:docMk/>
            <pc:sldMk cId="2901263049" sldId="688"/>
            <ac:spMk id="9" creationId="{1B6338C9-85FE-4BB6-9114-9184D35B1A73}"/>
          </ac:spMkLst>
        </pc:spChg>
      </pc:sldChg>
      <pc:sldChg chg="modSp modAnim">
        <pc:chgData name="Ben Nienhuis" userId="2c6c04f1-77c7-44b5-a463-93386779ab63" providerId="ADAL" clId="{D0DB02C0-ADD8-4349-8AAC-97A2E2E461CB}" dt="2023-01-18T12:41:08.927" v="148"/>
        <pc:sldMkLst>
          <pc:docMk/>
          <pc:sldMk cId="2438665413" sldId="691"/>
        </pc:sldMkLst>
        <pc:spChg chg="mod">
          <ac:chgData name="Ben Nienhuis" userId="2c6c04f1-77c7-44b5-a463-93386779ab63" providerId="ADAL" clId="{D0DB02C0-ADD8-4349-8AAC-97A2E2E461CB}" dt="2023-01-18T12:41:01.091" v="147" actId="6549"/>
          <ac:spMkLst>
            <pc:docMk/>
            <pc:sldMk cId="2438665413" sldId="691"/>
            <ac:spMk id="4" creationId="{E7408FA5-0694-422C-AAD7-F6B01210C9A5}"/>
          </ac:spMkLst>
        </pc:spChg>
      </pc:sldChg>
      <pc:sldChg chg="addSp modSp mod">
        <pc:chgData name="Ben Nienhuis" userId="2c6c04f1-77c7-44b5-a463-93386779ab63" providerId="ADAL" clId="{D0DB02C0-ADD8-4349-8AAC-97A2E2E461CB}" dt="2023-01-18T12:52:19.692" v="310" actId="692"/>
        <pc:sldMkLst>
          <pc:docMk/>
          <pc:sldMk cId="780334079" sldId="695"/>
        </pc:sldMkLst>
        <pc:spChg chg="add mod">
          <ac:chgData name="Ben Nienhuis" userId="2c6c04f1-77c7-44b5-a463-93386779ab63" providerId="ADAL" clId="{D0DB02C0-ADD8-4349-8AAC-97A2E2E461CB}" dt="2023-01-18T12:52:19.692" v="310" actId="692"/>
          <ac:spMkLst>
            <pc:docMk/>
            <pc:sldMk cId="780334079" sldId="695"/>
            <ac:spMk id="7" creationId="{51F12439-B888-945F-F080-D281149DAA9D}"/>
          </ac:spMkLst>
        </pc:spChg>
        <pc:picChg chg="mod">
          <ac:chgData name="Ben Nienhuis" userId="2c6c04f1-77c7-44b5-a463-93386779ab63" providerId="ADAL" clId="{D0DB02C0-ADD8-4349-8AAC-97A2E2E461CB}" dt="2023-01-18T12:51:05.061" v="249" actId="14100"/>
          <ac:picMkLst>
            <pc:docMk/>
            <pc:sldMk cId="780334079" sldId="695"/>
            <ac:picMk id="4" creationId="{EF85D702-9028-4B5F-AB04-849F87907C2A}"/>
          </ac:picMkLst>
        </pc:picChg>
      </pc:sldChg>
      <pc:sldChg chg="modSp modAnim">
        <pc:chgData name="Ben Nienhuis" userId="2c6c04f1-77c7-44b5-a463-93386779ab63" providerId="ADAL" clId="{D0DB02C0-ADD8-4349-8AAC-97A2E2E461CB}" dt="2023-01-18T12:50:33.284" v="244" actId="20577"/>
        <pc:sldMkLst>
          <pc:docMk/>
          <pc:sldMk cId="3911729032" sldId="696"/>
        </pc:sldMkLst>
        <pc:spChg chg="mod">
          <ac:chgData name="Ben Nienhuis" userId="2c6c04f1-77c7-44b5-a463-93386779ab63" providerId="ADAL" clId="{D0DB02C0-ADD8-4349-8AAC-97A2E2E461CB}" dt="2023-01-18T12:50:33.284" v="244" actId="20577"/>
          <ac:spMkLst>
            <pc:docMk/>
            <pc:sldMk cId="3911729032" sldId="696"/>
            <ac:spMk id="4" creationId="{DECBF9AF-CB77-4E13-A4DC-0DCCCC9FD9F1}"/>
          </ac:spMkLst>
        </pc:spChg>
      </pc:sldChg>
      <pc:sldChg chg="modSp mod modAnim">
        <pc:chgData name="Ben Nienhuis" userId="2c6c04f1-77c7-44b5-a463-93386779ab63" providerId="ADAL" clId="{D0DB02C0-ADD8-4349-8AAC-97A2E2E461CB}" dt="2023-01-18T12:48:24.543" v="196" actId="6549"/>
        <pc:sldMkLst>
          <pc:docMk/>
          <pc:sldMk cId="2108081853" sldId="697"/>
        </pc:sldMkLst>
        <pc:spChg chg="mod">
          <ac:chgData name="Ben Nienhuis" userId="2c6c04f1-77c7-44b5-a463-93386779ab63" providerId="ADAL" clId="{D0DB02C0-ADD8-4349-8AAC-97A2E2E461CB}" dt="2023-01-18T12:48:24.543" v="196" actId="6549"/>
          <ac:spMkLst>
            <pc:docMk/>
            <pc:sldMk cId="2108081853" sldId="697"/>
            <ac:spMk id="4" creationId="{066A0FAD-E34C-4B01-A7EF-A3CD634C7C3C}"/>
          </ac:spMkLst>
        </pc:spChg>
      </pc:sldChg>
      <pc:sldChg chg="modSp mod modAnim">
        <pc:chgData name="Ben Nienhuis" userId="2c6c04f1-77c7-44b5-a463-93386779ab63" providerId="ADAL" clId="{D0DB02C0-ADD8-4349-8AAC-97A2E2E461CB}" dt="2023-01-18T12:58:21.003" v="412"/>
        <pc:sldMkLst>
          <pc:docMk/>
          <pc:sldMk cId="1617520015" sldId="699"/>
        </pc:sldMkLst>
        <pc:spChg chg="mod">
          <ac:chgData name="Ben Nienhuis" userId="2c6c04f1-77c7-44b5-a463-93386779ab63" providerId="ADAL" clId="{D0DB02C0-ADD8-4349-8AAC-97A2E2E461CB}" dt="2023-01-18T12:58:12.900" v="411" actId="113"/>
          <ac:spMkLst>
            <pc:docMk/>
            <pc:sldMk cId="1617520015" sldId="699"/>
            <ac:spMk id="4" creationId="{B23964E0-96AF-4886-B81A-B17F4160522E}"/>
          </ac:spMkLst>
        </pc:spChg>
      </pc:sldChg>
      <pc:sldChg chg="modSp">
        <pc:chgData name="Ben Nienhuis" userId="2c6c04f1-77c7-44b5-a463-93386779ab63" providerId="ADAL" clId="{D0DB02C0-ADD8-4349-8AAC-97A2E2E461CB}" dt="2023-01-18T12:59:10.169" v="414" actId="113"/>
        <pc:sldMkLst>
          <pc:docMk/>
          <pc:sldMk cId="3271924444" sldId="700"/>
        </pc:sldMkLst>
        <pc:spChg chg="mod">
          <ac:chgData name="Ben Nienhuis" userId="2c6c04f1-77c7-44b5-a463-93386779ab63" providerId="ADAL" clId="{D0DB02C0-ADD8-4349-8AAC-97A2E2E461CB}" dt="2023-01-18T12:59:10.169" v="414" actId="113"/>
          <ac:spMkLst>
            <pc:docMk/>
            <pc:sldMk cId="3271924444" sldId="700"/>
            <ac:spMk id="4" creationId="{13CAAB02-4083-4B3C-8FFA-F6330FCD2CE6}"/>
          </ac:spMkLst>
        </pc:spChg>
      </pc:sldChg>
      <pc:sldChg chg="modSp mod modAnim">
        <pc:chgData name="Ben Nienhuis" userId="2c6c04f1-77c7-44b5-a463-93386779ab63" providerId="ADAL" clId="{D0DB02C0-ADD8-4349-8AAC-97A2E2E461CB}" dt="2023-01-18T12:43:18.520" v="167"/>
        <pc:sldMkLst>
          <pc:docMk/>
          <pc:sldMk cId="4124929494" sldId="703"/>
        </pc:sldMkLst>
        <pc:spChg chg="mod">
          <ac:chgData name="Ben Nienhuis" userId="2c6c04f1-77c7-44b5-a463-93386779ab63" providerId="ADAL" clId="{D0DB02C0-ADD8-4349-8AAC-97A2E2E461CB}" dt="2023-01-18T12:43:00.274" v="162" actId="20577"/>
          <ac:spMkLst>
            <pc:docMk/>
            <pc:sldMk cId="4124929494" sldId="703"/>
            <ac:spMk id="4" creationId="{E7408FA5-0694-422C-AAD7-F6B01210C9A5}"/>
          </ac:spMkLst>
        </pc:spChg>
      </pc:sldChg>
      <pc:sldChg chg="modSp modAnim">
        <pc:chgData name="Ben Nienhuis" userId="2c6c04f1-77c7-44b5-a463-93386779ab63" providerId="ADAL" clId="{D0DB02C0-ADD8-4349-8AAC-97A2E2E461CB}" dt="2023-01-18T12:57:30.246" v="410"/>
        <pc:sldMkLst>
          <pc:docMk/>
          <pc:sldMk cId="3928350349" sldId="704"/>
        </pc:sldMkLst>
        <pc:spChg chg="mod">
          <ac:chgData name="Ben Nienhuis" userId="2c6c04f1-77c7-44b5-a463-93386779ab63" providerId="ADAL" clId="{D0DB02C0-ADD8-4349-8AAC-97A2E2E461CB}" dt="2023-01-18T12:55:32.073" v="395" actId="20577"/>
          <ac:spMkLst>
            <pc:docMk/>
            <pc:sldMk cId="3928350349" sldId="704"/>
            <ac:spMk id="4" creationId="{CF0AE8BD-3152-498B-ADEC-F347CA1B3F14}"/>
          </ac:spMkLst>
        </pc:spChg>
      </pc:sldChg>
      <pc:sldChg chg="modAnim">
        <pc:chgData name="Ben Nienhuis" userId="2c6c04f1-77c7-44b5-a463-93386779ab63" providerId="ADAL" clId="{D0DB02C0-ADD8-4349-8AAC-97A2E2E461CB}" dt="2023-01-18T12:58:42.354" v="413"/>
        <pc:sldMkLst>
          <pc:docMk/>
          <pc:sldMk cId="2712299281" sldId="705"/>
        </pc:sldMkLst>
      </pc:sldChg>
      <pc:sldChg chg="modSp mod">
        <pc:chgData name="Ben Nienhuis" userId="2c6c04f1-77c7-44b5-a463-93386779ab63" providerId="ADAL" clId="{D0DB02C0-ADD8-4349-8AAC-97A2E2E461CB}" dt="2023-01-18T12:59:39.920" v="415" actId="113"/>
        <pc:sldMkLst>
          <pc:docMk/>
          <pc:sldMk cId="3698248306" sldId="706"/>
        </pc:sldMkLst>
        <pc:spChg chg="mod">
          <ac:chgData name="Ben Nienhuis" userId="2c6c04f1-77c7-44b5-a463-93386779ab63" providerId="ADAL" clId="{D0DB02C0-ADD8-4349-8AAC-97A2E2E461CB}" dt="2023-01-18T12:59:39.920" v="415" actId="113"/>
          <ac:spMkLst>
            <pc:docMk/>
            <pc:sldMk cId="3698248306" sldId="706"/>
            <ac:spMk id="4" creationId="{13CAAB02-4083-4B3C-8FFA-F6330FCD2CE6}"/>
          </ac:spMkLst>
        </pc:spChg>
      </pc:sldChg>
      <pc:sldChg chg="addSp modSp add mod modAnim">
        <pc:chgData name="Ben Nienhuis" userId="2c6c04f1-77c7-44b5-a463-93386779ab63" providerId="ADAL" clId="{D0DB02C0-ADD8-4349-8AAC-97A2E2E461CB}" dt="2023-01-18T12:33:59.635" v="99"/>
        <pc:sldMkLst>
          <pc:docMk/>
          <pc:sldMk cId="313230024" sldId="708"/>
        </pc:sldMkLst>
        <pc:spChg chg="mod">
          <ac:chgData name="Ben Nienhuis" userId="2c6c04f1-77c7-44b5-a463-93386779ab63" providerId="ADAL" clId="{D0DB02C0-ADD8-4349-8AAC-97A2E2E461CB}" dt="2023-01-18T12:33:43.022" v="98" actId="20577"/>
          <ac:spMkLst>
            <pc:docMk/>
            <pc:sldMk cId="313230024" sldId="708"/>
            <ac:spMk id="7" creationId="{414D44F1-1F57-448D-B133-5FE155E69FFE}"/>
          </ac:spMkLst>
        </pc:spChg>
        <pc:picChg chg="add mod">
          <ac:chgData name="Ben Nienhuis" userId="2c6c04f1-77c7-44b5-a463-93386779ab63" providerId="ADAL" clId="{D0DB02C0-ADD8-4349-8AAC-97A2E2E461CB}" dt="2023-01-18T12:32:42.910" v="42" actId="14100"/>
          <ac:picMkLst>
            <pc:docMk/>
            <pc:sldMk cId="313230024" sldId="708"/>
            <ac:picMk id="4" creationId="{0CA13585-2EB9-1823-8436-06FE92CE8DEC}"/>
          </ac:picMkLst>
        </pc:picChg>
      </pc:sldChg>
      <pc:sldChg chg="modSp add ord modAnim">
        <pc:chgData name="Ben Nienhuis" userId="2c6c04f1-77c7-44b5-a463-93386779ab63" providerId="ADAL" clId="{D0DB02C0-ADD8-4349-8AAC-97A2E2E461CB}" dt="2023-01-18T12:38:26.892" v="132"/>
        <pc:sldMkLst>
          <pc:docMk/>
          <pc:sldMk cId="308018878" sldId="709"/>
        </pc:sldMkLst>
        <pc:spChg chg="mod">
          <ac:chgData name="Ben Nienhuis" userId="2c6c04f1-77c7-44b5-a463-93386779ab63" providerId="ADAL" clId="{D0DB02C0-ADD8-4349-8AAC-97A2E2E461CB}" dt="2023-01-18T12:38:10.203" v="130" actId="6549"/>
          <ac:spMkLst>
            <pc:docMk/>
            <pc:sldMk cId="308018878" sldId="709"/>
            <ac:spMk id="4" creationId="{E7408FA5-0694-422C-AAD7-F6B01210C9A5}"/>
          </ac:spMkLst>
        </pc:spChg>
      </pc:sldChg>
      <pc:sldChg chg="add del">
        <pc:chgData name="Ben Nienhuis" userId="2c6c04f1-77c7-44b5-a463-93386779ab63" providerId="ADAL" clId="{D0DB02C0-ADD8-4349-8AAC-97A2E2E461CB}" dt="2023-01-18T12:34:27.919" v="101" actId="2890"/>
        <pc:sldMkLst>
          <pc:docMk/>
          <pc:sldMk cId="1475955682" sldId="709"/>
        </pc:sldMkLst>
      </pc:sldChg>
      <pc:sldChg chg="addSp modSp add mod modAnim">
        <pc:chgData name="Ben Nienhuis" userId="2c6c04f1-77c7-44b5-a463-93386779ab63" providerId="ADAL" clId="{D0DB02C0-ADD8-4349-8AAC-97A2E2E461CB}" dt="2023-01-18T12:48:16.813" v="195"/>
        <pc:sldMkLst>
          <pc:docMk/>
          <pc:sldMk cId="3248517887" sldId="710"/>
        </pc:sldMkLst>
        <pc:spChg chg="mod">
          <ac:chgData name="Ben Nienhuis" userId="2c6c04f1-77c7-44b5-a463-93386779ab63" providerId="ADAL" clId="{D0DB02C0-ADD8-4349-8AAC-97A2E2E461CB}" dt="2023-01-18T12:46:01.045" v="190" actId="20577"/>
          <ac:spMkLst>
            <pc:docMk/>
            <pc:sldMk cId="3248517887" sldId="710"/>
            <ac:spMk id="4" creationId="{066A0FAD-E34C-4B01-A7EF-A3CD634C7C3C}"/>
          </ac:spMkLst>
        </pc:spChg>
        <pc:picChg chg="add mod">
          <ac:chgData name="Ben Nienhuis" userId="2c6c04f1-77c7-44b5-a463-93386779ab63" providerId="ADAL" clId="{D0DB02C0-ADD8-4349-8AAC-97A2E2E461CB}" dt="2023-01-18T12:48:08.424" v="194" actId="1076"/>
          <ac:picMkLst>
            <pc:docMk/>
            <pc:sldMk cId="3248517887" sldId="710"/>
            <ac:picMk id="8" creationId="{D6B79EDC-6CEA-D3CB-D3C2-A27C6DF113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9251A-4AE7-4427-B186-608389BE6BB7}" type="datetimeFigureOut">
              <a:rPr lang="nl-NL" smtClean="0"/>
              <a:t>18-1-2023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98272-C5DD-4955-B451-92F8A9466E71}" type="slidenum">
              <a:rPr lang="nl-NL" smtClean="0"/>
              <a:t>‹nr.›</a:t>
            </a:fld>
            <a:endParaRPr lang="nl-NL"/>
          </a:p>
        </p:txBody>
      </p:sp>
    </p:spTree>
    <p:extLst>
      <p:ext uri="{BB962C8B-B14F-4D97-AF65-F5344CB8AC3E}">
        <p14:creationId xmlns:p14="http://schemas.microsoft.com/office/powerpoint/2010/main" val="116167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7869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062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73092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4" y="6142150"/>
            <a:ext cx="46800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364249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98653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25262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60538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50035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345564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163564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06670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164380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4" y="6142150"/>
            <a:ext cx="46800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3782570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1996524269"/>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18-1-2023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55289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18-1-2023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83019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18-1-2023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265799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450A26E-4DF0-4E80-9944-E0F51A5C6532}" type="datetimeFigureOut">
              <a:rPr lang="nl-NL" smtClean="0"/>
              <a:t>18-1-2023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57519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450A26E-4DF0-4E80-9944-E0F51A5C6532}" type="datetimeFigureOut">
              <a:rPr lang="nl-NL" smtClean="0"/>
              <a:t>18-1-2023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66338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50A26E-4DF0-4E80-9944-E0F51A5C6532}" type="datetimeFigureOut">
              <a:rPr lang="nl-NL" smtClean="0"/>
              <a:t>18-1-2023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92234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18-1-2023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244174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18-1-2023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84119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A26E-4DF0-4E80-9944-E0F51A5C6532}" type="datetimeFigureOut">
              <a:rPr lang="nl-NL" smtClean="0"/>
              <a:t>18-1-2023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40F-CCB9-4AB6-BAE4-F6CF4483F4F6}" type="slidenum">
              <a:rPr lang="nl-NL" smtClean="0"/>
              <a:t>‹nr.›</a:t>
            </a:fld>
            <a:endParaRPr lang="nl-NL"/>
          </a:p>
        </p:txBody>
      </p:sp>
    </p:spTree>
    <p:extLst>
      <p:ext uri="{BB962C8B-B14F-4D97-AF65-F5344CB8AC3E}">
        <p14:creationId xmlns:p14="http://schemas.microsoft.com/office/powerpoint/2010/main" val="321811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157999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video" Target="https://www.youtube.com/embed/FJoA2cud_2E"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pH &amp; </a:t>
            </a:r>
            <a:r>
              <a:rPr lang="nl-NL" dirty="0" err="1"/>
              <a:t>Ec</a:t>
            </a:r>
            <a:endParaRPr lang="nl-NL" dirty="0"/>
          </a:p>
        </p:txBody>
      </p:sp>
      <p:sp>
        <p:nvSpPr>
          <p:cNvPr id="3" name="Ondertitel 2"/>
          <p:cNvSpPr>
            <a:spLocks noGrp="1"/>
          </p:cNvSpPr>
          <p:nvPr>
            <p:ph type="subTitle" idx="1"/>
          </p:nvPr>
        </p:nvSpPr>
        <p:spPr/>
        <p:txBody>
          <a:bodyPr/>
          <a:lstStyle/>
          <a:p>
            <a:r>
              <a:rPr lang="nl-NL" dirty="0"/>
              <a:t>Periode 9</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63" y="3982380"/>
            <a:ext cx="9753600" cy="21717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8352263" y="812801"/>
            <a:ext cx="2743200" cy="2743200"/>
          </a:xfrm>
          <a:prstGeom prst="rect">
            <a:avLst/>
          </a:prstGeom>
        </p:spPr>
      </p:pic>
    </p:spTree>
    <p:extLst>
      <p:ext uri="{BB962C8B-B14F-4D97-AF65-F5344CB8AC3E}">
        <p14:creationId xmlns:p14="http://schemas.microsoft.com/office/powerpoint/2010/main" val="2148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83E3EBF-C8E2-4EDC-805C-78E804F1D9E4}"/>
              </a:ext>
            </a:extLst>
          </p:cNvPr>
          <p:cNvPicPr>
            <a:picLocks noChangeAspect="1"/>
          </p:cNvPicPr>
          <p:nvPr/>
        </p:nvPicPr>
        <p:blipFill>
          <a:blip r:embed="rId2"/>
          <a:stretch>
            <a:fillRect/>
          </a:stretch>
        </p:blipFill>
        <p:spPr>
          <a:xfrm>
            <a:off x="831067" y="2060257"/>
            <a:ext cx="11056133" cy="463596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5"/>
          <a:stretch>
            <a:fillRect/>
          </a:stretch>
        </p:blipFill>
        <p:spPr>
          <a:xfrm>
            <a:off x="9790930" y="3243022"/>
            <a:ext cx="1984150" cy="442714"/>
          </a:xfrm>
          <a:prstGeom prst="rect">
            <a:avLst/>
          </a:prstGeom>
        </p:spPr>
      </p:pic>
    </p:spTree>
    <p:extLst>
      <p:ext uri="{BB962C8B-B14F-4D97-AF65-F5344CB8AC3E}">
        <p14:creationId xmlns:p14="http://schemas.microsoft.com/office/powerpoint/2010/main" val="107977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066A0FAD-E34C-4B01-A7EF-A3CD634C7C3C}"/>
              </a:ext>
            </a:extLst>
          </p:cNvPr>
          <p:cNvSpPr/>
          <p:nvPr/>
        </p:nvSpPr>
        <p:spPr>
          <a:xfrm>
            <a:off x="628356" y="1935195"/>
            <a:ext cx="8825133" cy="3046988"/>
          </a:xfrm>
          <a:prstGeom prst="rect">
            <a:avLst/>
          </a:prstGeom>
        </p:spPr>
        <p:txBody>
          <a:bodyPr wrap="square">
            <a:spAutoFit/>
          </a:bodyPr>
          <a:lstStyle/>
          <a:p>
            <a:r>
              <a:rPr lang="nl-NL" sz="2400" dirty="0"/>
              <a:t>Start-pH van substraat (potgrond) door juiste </a:t>
            </a:r>
            <a:r>
              <a:rPr lang="nl-NL" sz="2400" dirty="0" err="1"/>
              <a:t>bekalking</a:t>
            </a:r>
            <a:r>
              <a:rPr lang="nl-NL" sz="2400" dirty="0"/>
              <a:t> </a:t>
            </a:r>
          </a:p>
          <a:p>
            <a:r>
              <a:rPr lang="nl-NL" sz="2400" dirty="0"/>
              <a:t>Elk gewas heeft voorkeur voor een bepaalde </a:t>
            </a:r>
            <a:r>
              <a:rPr lang="nl-NL" sz="2400" dirty="0" err="1"/>
              <a:t>pH.</a:t>
            </a:r>
            <a:r>
              <a:rPr lang="nl-NL" sz="2400" dirty="0"/>
              <a:t> Grondstoffen voor substraten hebben ook elk van nature een bepaalde zuurgraad. </a:t>
            </a:r>
          </a:p>
          <a:p>
            <a:r>
              <a:rPr lang="nl-NL" sz="2400" dirty="0"/>
              <a:t>Bijvoorbeeld veen is vrij zuur en kokosproducten en boomschors kunnen licht zuur zijn. </a:t>
            </a:r>
          </a:p>
          <a:p>
            <a:r>
              <a:rPr lang="nl-NL" sz="2400" dirty="0"/>
              <a:t>Om de pH van een substraat op het gewenste pH-niveau te brengen, worden carbonaten (CO32-) toegevoegd die het zuur (H+) neutraliseren. Dat heet bekalken.</a:t>
            </a:r>
          </a:p>
        </p:txBody>
      </p:sp>
    </p:spTree>
    <p:extLst>
      <p:ext uri="{BB962C8B-B14F-4D97-AF65-F5344CB8AC3E}">
        <p14:creationId xmlns:p14="http://schemas.microsoft.com/office/powerpoint/2010/main" val="210808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066A0FAD-E34C-4B01-A7EF-A3CD634C7C3C}"/>
              </a:ext>
            </a:extLst>
          </p:cNvPr>
          <p:cNvSpPr/>
          <p:nvPr/>
        </p:nvSpPr>
        <p:spPr>
          <a:xfrm>
            <a:off x="628356" y="1935195"/>
            <a:ext cx="8825133" cy="3416320"/>
          </a:xfrm>
          <a:prstGeom prst="rect">
            <a:avLst/>
          </a:prstGeom>
        </p:spPr>
        <p:txBody>
          <a:bodyPr wrap="square">
            <a:spAutoFit/>
          </a:bodyPr>
          <a:lstStyle/>
          <a:p>
            <a:r>
              <a:rPr lang="nl-NL" sz="2400" dirty="0"/>
              <a:t>Start-pH van substraat (potgrond) door juiste </a:t>
            </a:r>
            <a:r>
              <a:rPr lang="nl-NL" sz="2400" dirty="0" err="1"/>
              <a:t>bekalking</a:t>
            </a:r>
            <a:r>
              <a:rPr lang="nl-NL" sz="2400" dirty="0"/>
              <a:t> </a:t>
            </a:r>
          </a:p>
          <a:p>
            <a:endParaRPr lang="nl-NL" sz="2400" dirty="0"/>
          </a:p>
          <a:p>
            <a:r>
              <a:rPr lang="nl-NL" sz="2400" dirty="0" err="1"/>
              <a:t>Bekalkingsbehoefte</a:t>
            </a:r>
            <a:endParaRPr lang="nl-NL" sz="2400" dirty="0"/>
          </a:p>
          <a:p>
            <a:r>
              <a:rPr lang="nl-NL" sz="2400" dirty="0"/>
              <a:t>De </a:t>
            </a:r>
            <a:r>
              <a:rPr lang="nl-NL" sz="2400" dirty="0" err="1"/>
              <a:t>bekalkingsbehoefte</a:t>
            </a:r>
            <a:r>
              <a:rPr lang="nl-NL" sz="2400" dirty="0"/>
              <a:t> is per grondstof verschillend. Veen vraagt om veel meer kalk dan andere organische grondstoffen, zoals kokosproducten en boomschors. </a:t>
            </a:r>
          </a:p>
          <a:p>
            <a:r>
              <a:rPr lang="nl-NL" sz="2400" dirty="0"/>
              <a:t>Zelfs binnen eenzelfde veentype kan de kalkbehoefte sterk verschillen. De hoeveelheid kalk die nodig is om een pH-verandering te krijgen, hangt af van de pH-buffer.</a:t>
            </a:r>
          </a:p>
        </p:txBody>
      </p:sp>
      <p:pic>
        <p:nvPicPr>
          <p:cNvPr id="8" name="Afbeelding 7">
            <a:extLst>
              <a:ext uri="{FF2B5EF4-FFF2-40B4-BE49-F238E27FC236}">
                <a16:creationId xmlns:a16="http://schemas.microsoft.com/office/drawing/2014/main" id="{D6B79EDC-6CEA-D3CB-D3C2-A27C6DF11384}"/>
              </a:ext>
            </a:extLst>
          </p:cNvPr>
          <p:cNvPicPr>
            <a:picLocks noChangeAspect="1"/>
          </p:cNvPicPr>
          <p:nvPr/>
        </p:nvPicPr>
        <p:blipFill>
          <a:blip r:embed="rId5"/>
          <a:stretch>
            <a:fillRect/>
          </a:stretch>
        </p:blipFill>
        <p:spPr>
          <a:xfrm>
            <a:off x="7043282" y="5153446"/>
            <a:ext cx="3171825" cy="609600"/>
          </a:xfrm>
          <a:prstGeom prst="rect">
            <a:avLst/>
          </a:prstGeom>
        </p:spPr>
      </p:pic>
    </p:spTree>
    <p:extLst>
      <p:ext uri="{BB962C8B-B14F-4D97-AF65-F5344CB8AC3E}">
        <p14:creationId xmlns:p14="http://schemas.microsoft.com/office/powerpoint/2010/main" val="32485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DECBF9AF-CB77-4E13-A4DC-0DCCCC9FD9F1}"/>
              </a:ext>
            </a:extLst>
          </p:cNvPr>
          <p:cNvSpPr/>
          <p:nvPr/>
        </p:nvSpPr>
        <p:spPr>
          <a:xfrm>
            <a:off x="947282" y="2060642"/>
            <a:ext cx="9476878" cy="4524315"/>
          </a:xfrm>
          <a:prstGeom prst="rect">
            <a:avLst/>
          </a:prstGeom>
        </p:spPr>
        <p:txBody>
          <a:bodyPr wrap="square">
            <a:spAutoFit/>
          </a:bodyPr>
          <a:lstStyle/>
          <a:p>
            <a:r>
              <a:rPr lang="nl-NL" sz="2400" dirty="0"/>
              <a:t>Verschil in kalkmeststoffen</a:t>
            </a:r>
          </a:p>
          <a:p>
            <a:r>
              <a:rPr lang="nl-NL" sz="2400" dirty="0"/>
              <a:t>Kalkmeststoffen: </a:t>
            </a:r>
            <a:r>
              <a:rPr lang="nl-NL" sz="2400" b="1" dirty="0"/>
              <a:t>calciumcarbonaat</a:t>
            </a:r>
            <a:r>
              <a:rPr lang="nl-NL" sz="2400" dirty="0"/>
              <a:t> soms ook iets </a:t>
            </a:r>
            <a:r>
              <a:rPr lang="nl-NL" sz="2400" b="1" dirty="0"/>
              <a:t>magnesiumcarbonaat </a:t>
            </a:r>
            <a:r>
              <a:rPr lang="nl-NL" sz="2400" dirty="0"/>
              <a:t>(variërend van 0 tot 15%). </a:t>
            </a:r>
          </a:p>
          <a:p>
            <a:r>
              <a:rPr lang="nl-NL" sz="2400" dirty="0"/>
              <a:t>Calciumcarbonaat lost vrij slecht en dus langzamer op, terwijl magnesiumcarbonaat best goed en daarmee sneller oplost. </a:t>
            </a:r>
          </a:p>
          <a:p>
            <a:endParaRPr lang="nl-NL" sz="2400" dirty="0"/>
          </a:p>
          <a:p>
            <a:r>
              <a:rPr lang="nl-NL" sz="2400" dirty="0"/>
              <a:t>De deeltjesgrootte van de kalk speelt ook een belangrijke rol. Fijnere kalk lost sneller op dan een iets minder fijne kalk. </a:t>
            </a:r>
          </a:p>
          <a:p>
            <a:endParaRPr lang="nl-NL" sz="2400" dirty="0"/>
          </a:p>
          <a:p>
            <a:r>
              <a:rPr lang="nl-NL" sz="2400" dirty="0"/>
              <a:t>Het kan tot een week na productie duren voordat een substraat een stabiele pH heeft bereikt (zie de voorbeeldgrafiek voor pH-verloop van een potgrond gebaseerd op veen).</a:t>
            </a:r>
          </a:p>
        </p:txBody>
      </p:sp>
    </p:spTree>
    <p:extLst>
      <p:ext uri="{BB962C8B-B14F-4D97-AF65-F5344CB8AC3E}">
        <p14:creationId xmlns:p14="http://schemas.microsoft.com/office/powerpoint/2010/main" val="39117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pic>
        <p:nvPicPr>
          <p:cNvPr id="4" name="Afbeelding 3">
            <a:extLst>
              <a:ext uri="{FF2B5EF4-FFF2-40B4-BE49-F238E27FC236}">
                <a16:creationId xmlns:a16="http://schemas.microsoft.com/office/drawing/2014/main" id="{EF85D702-9028-4B5F-AB04-849F87907C2A}"/>
              </a:ext>
            </a:extLst>
          </p:cNvPr>
          <p:cNvPicPr>
            <a:picLocks noChangeAspect="1"/>
          </p:cNvPicPr>
          <p:nvPr/>
        </p:nvPicPr>
        <p:blipFill>
          <a:blip r:embed="rId5"/>
          <a:stretch>
            <a:fillRect/>
          </a:stretch>
        </p:blipFill>
        <p:spPr>
          <a:xfrm>
            <a:off x="900303" y="2036114"/>
            <a:ext cx="8681678" cy="4589769"/>
          </a:xfrm>
          <a:prstGeom prst="rect">
            <a:avLst/>
          </a:prstGeom>
        </p:spPr>
      </p:pic>
      <p:sp>
        <p:nvSpPr>
          <p:cNvPr id="7" name="Tekstvak 6">
            <a:extLst>
              <a:ext uri="{FF2B5EF4-FFF2-40B4-BE49-F238E27FC236}">
                <a16:creationId xmlns:a16="http://schemas.microsoft.com/office/drawing/2014/main" id="{51F12439-B888-945F-F080-D281149DAA9D}"/>
              </a:ext>
            </a:extLst>
          </p:cNvPr>
          <p:cNvSpPr txBox="1"/>
          <p:nvPr/>
        </p:nvSpPr>
        <p:spPr>
          <a:xfrm>
            <a:off x="9172135" y="5022166"/>
            <a:ext cx="2729133" cy="923330"/>
          </a:xfrm>
          <a:prstGeom prst="rect">
            <a:avLst/>
          </a:prstGeom>
          <a:noFill/>
          <a:ln>
            <a:solidFill>
              <a:srgbClr val="FF0000"/>
            </a:solidFill>
          </a:ln>
        </p:spPr>
        <p:txBody>
          <a:bodyPr wrap="square" rtlCol="0">
            <a:spAutoFit/>
          </a:bodyPr>
          <a:lstStyle/>
          <a:p>
            <a:r>
              <a:rPr lang="nl-NL" dirty="0">
                <a:solidFill>
                  <a:srgbClr val="FF0000"/>
                </a:solidFill>
              </a:rPr>
              <a:t>Na het bekalken substraat een paar dagen laten rijpen</a:t>
            </a:r>
          </a:p>
        </p:txBody>
      </p:sp>
    </p:spTree>
    <p:extLst>
      <p:ext uri="{BB962C8B-B14F-4D97-AF65-F5344CB8AC3E}">
        <p14:creationId xmlns:p14="http://schemas.microsoft.com/office/powerpoint/2010/main" val="78033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E6D6EDDB-BEF5-459F-B424-EA6E2E48867B}"/>
              </a:ext>
            </a:extLst>
          </p:cNvPr>
          <p:cNvSpPr/>
          <p:nvPr/>
        </p:nvSpPr>
        <p:spPr>
          <a:xfrm>
            <a:off x="947281" y="1935195"/>
            <a:ext cx="8843649" cy="3416320"/>
          </a:xfrm>
          <a:prstGeom prst="rect">
            <a:avLst/>
          </a:prstGeom>
        </p:spPr>
        <p:txBody>
          <a:bodyPr wrap="square">
            <a:spAutoFit/>
          </a:bodyPr>
          <a:lstStyle/>
          <a:p>
            <a:r>
              <a:rPr lang="nl-NL" sz="2400" dirty="0"/>
              <a:t>Gewasopname</a:t>
            </a:r>
          </a:p>
          <a:p>
            <a:r>
              <a:rPr lang="nl-NL" sz="2400" dirty="0"/>
              <a:t>Zolang een gewas evenveel kationen als anionen opneemt, scheidt het evenveel H+ als OH- af. De pH blijft dan gelijk. </a:t>
            </a:r>
          </a:p>
          <a:p>
            <a:r>
              <a:rPr lang="nl-NL" sz="2400" dirty="0"/>
              <a:t>Maar als een gewas meer kationen (met name K+, Ca2+, Mg2+ en NH4+) opneemt dan anionen, dan gaat de pH dalen door meer afgifte van H+ door het gewas.</a:t>
            </a:r>
          </a:p>
          <a:p>
            <a:r>
              <a:rPr lang="nl-NL" sz="2400" dirty="0"/>
              <a:t>Als een gewas meer anionen (met name NO3-, SO42-, HPO4-) opneemt dan kationen, dan gaat de pH stijgen door meer afgifte van OH- door het gewas.</a:t>
            </a:r>
          </a:p>
        </p:txBody>
      </p:sp>
      <p:pic>
        <p:nvPicPr>
          <p:cNvPr id="7" name="Afbeelding 6">
            <a:extLst>
              <a:ext uri="{FF2B5EF4-FFF2-40B4-BE49-F238E27FC236}">
                <a16:creationId xmlns:a16="http://schemas.microsoft.com/office/drawing/2014/main" id="{DE513E05-AB38-443E-A5DB-29CECCDF3C89}"/>
              </a:ext>
            </a:extLst>
          </p:cNvPr>
          <p:cNvPicPr>
            <a:picLocks noChangeAspect="1"/>
          </p:cNvPicPr>
          <p:nvPr/>
        </p:nvPicPr>
        <p:blipFill>
          <a:blip r:embed="rId5"/>
          <a:stretch>
            <a:fillRect/>
          </a:stretch>
        </p:blipFill>
        <p:spPr>
          <a:xfrm>
            <a:off x="4591765" y="4982183"/>
            <a:ext cx="4198279" cy="1685409"/>
          </a:xfrm>
          <a:prstGeom prst="rect">
            <a:avLst/>
          </a:prstGeom>
        </p:spPr>
      </p:pic>
    </p:spTree>
    <p:extLst>
      <p:ext uri="{BB962C8B-B14F-4D97-AF65-F5344CB8AC3E}">
        <p14:creationId xmlns:p14="http://schemas.microsoft.com/office/powerpoint/2010/main" val="60493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CA55182B-1546-4310-B203-41FE12310FF7}"/>
              </a:ext>
            </a:extLst>
          </p:cNvPr>
          <p:cNvSpPr/>
          <p:nvPr/>
        </p:nvSpPr>
        <p:spPr>
          <a:xfrm>
            <a:off x="2531557" y="5717204"/>
            <a:ext cx="6096000" cy="646331"/>
          </a:xfrm>
          <a:prstGeom prst="rect">
            <a:avLst/>
          </a:prstGeom>
        </p:spPr>
        <p:txBody>
          <a:bodyPr>
            <a:spAutoFit/>
          </a:bodyPr>
          <a:lstStyle/>
          <a:p>
            <a:r>
              <a:rPr lang="nl-NL" dirty="0"/>
              <a:t>Opname van voedingselementen door wortels in relatie met afscheiding H+ en OH-.</a:t>
            </a:r>
          </a:p>
        </p:txBody>
      </p:sp>
      <p:pic>
        <p:nvPicPr>
          <p:cNvPr id="7" name="Afbeelding 6">
            <a:extLst>
              <a:ext uri="{FF2B5EF4-FFF2-40B4-BE49-F238E27FC236}">
                <a16:creationId xmlns:a16="http://schemas.microsoft.com/office/drawing/2014/main" id="{273332AA-552B-463E-BA84-2E58DC88ADF7}"/>
              </a:ext>
            </a:extLst>
          </p:cNvPr>
          <p:cNvPicPr>
            <a:picLocks noChangeAspect="1"/>
          </p:cNvPicPr>
          <p:nvPr/>
        </p:nvPicPr>
        <p:blipFill>
          <a:blip r:embed="rId5"/>
          <a:stretch>
            <a:fillRect/>
          </a:stretch>
        </p:blipFill>
        <p:spPr>
          <a:xfrm>
            <a:off x="1111348" y="2035665"/>
            <a:ext cx="8399019" cy="3581069"/>
          </a:xfrm>
          <a:prstGeom prst="rect">
            <a:avLst/>
          </a:prstGeom>
        </p:spPr>
      </p:pic>
    </p:spTree>
    <p:extLst>
      <p:ext uri="{BB962C8B-B14F-4D97-AF65-F5344CB8AC3E}">
        <p14:creationId xmlns:p14="http://schemas.microsoft.com/office/powerpoint/2010/main" val="118013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CF0AE8BD-3152-498B-ADEC-F347CA1B3F14}"/>
              </a:ext>
            </a:extLst>
          </p:cNvPr>
          <p:cNvSpPr/>
          <p:nvPr/>
        </p:nvSpPr>
        <p:spPr>
          <a:xfrm>
            <a:off x="416920" y="2096086"/>
            <a:ext cx="10213328" cy="1938992"/>
          </a:xfrm>
          <a:prstGeom prst="rect">
            <a:avLst/>
          </a:prstGeom>
        </p:spPr>
        <p:txBody>
          <a:bodyPr wrap="square">
            <a:spAutoFit/>
          </a:bodyPr>
          <a:lstStyle/>
          <a:p>
            <a:r>
              <a:rPr lang="nl-NL" sz="2400" dirty="0"/>
              <a:t>Groeistadium</a:t>
            </a:r>
          </a:p>
          <a:p>
            <a:r>
              <a:rPr lang="nl-NL" sz="2400" dirty="0"/>
              <a:t>Een gewas kan in een specifiek groeistadium een bepaald voedingselement in hogere mate opnemen. Bijvoorbeeld tijdens bloem- en vruchtaanleg nemen gewassen meer kalium (K+) op.</a:t>
            </a:r>
          </a:p>
          <a:p>
            <a:endParaRPr lang="nl-NL" sz="2400" dirty="0"/>
          </a:p>
        </p:txBody>
      </p:sp>
      <p:pic>
        <p:nvPicPr>
          <p:cNvPr id="7" name="Afbeelding 6">
            <a:extLst>
              <a:ext uri="{FF2B5EF4-FFF2-40B4-BE49-F238E27FC236}">
                <a16:creationId xmlns:a16="http://schemas.microsoft.com/office/drawing/2014/main" id="{004D30FD-B2A3-4CEA-8934-A05AF703D07C}"/>
              </a:ext>
            </a:extLst>
          </p:cNvPr>
          <p:cNvPicPr>
            <a:picLocks noChangeAspect="1"/>
          </p:cNvPicPr>
          <p:nvPr/>
        </p:nvPicPr>
        <p:blipFill>
          <a:blip r:embed="rId5"/>
          <a:stretch>
            <a:fillRect/>
          </a:stretch>
        </p:blipFill>
        <p:spPr>
          <a:xfrm>
            <a:off x="4169579" y="3755019"/>
            <a:ext cx="2667319" cy="2667319"/>
          </a:xfrm>
          <a:prstGeom prst="rect">
            <a:avLst/>
          </a:prstGeom>
        </p:spPr>
      </p:pic>
    </p:spTree>
    <p:extLst>
      <p:ext uri="{BB962C8B-B14F-4D97-AF65-F5344CB8AC3E}">
        <p14:creationId xmlns:p14="http://schemas.microsoft.com/office/powerpoint/2010/main" val="115170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CF0AE8BD-3152-498B-ADEC-F347CA1B3F14}"/>
              </a:ext>
            </a:extLst>
          </p:cNvPr>
          <p:cNvSpPr/>
          <p:nvPr/>
        </p:nvSpPr>
        <p:spPr>
          <a:xfrm>
            <a:off x="253035" y="1702191"/>
            <a:ext cx="10213328" cy="4893647"/>
          </a:xfrm>
          <a:prstGeom prst="rect">
            <a:avLst/>
          </a:prstGeom>
        </p:spPr>
        <p:txBody>
          <a:bodyPr wrap="square">
            <a:spAutoFit/>
          </a:bodyPr>
          <a:lstStyle/>
          <a:p>
            <a:endParaRPr lang="nl-NL" sz="2400" dirty="0"/>
          </a:p>
          <a:p>
            <a:r>
              <a:rPr lang="nl-NL" sz="2400" dirty="0"/>
              <a:t>Teeltbemesting </a:t>
            </a:r>
          </a:p>
          <a:p>
            <a:r>
              <a:rPr lang="nl-NL" sz="2400" dirty="0"/>
              <a:t>De bemesting tijdens de teelt bepaalt voor een groot deel de </a:t>
            </a:r>
            <a:r>
              <a:rPr lang="nl-NL" sz="2400" dirty="0" err="1"/>
              <a:t>pH.</a:t>
            </a:r>
            <a:r>
              <a:rPr lang="nl-NL" sz="2400" dirty="0"/>
              <a:t> </a:t>
            </a:r>
          </a:p>
          <a:p>
            <a:r>
              <a:rPr lang="nl-NL" sz="2400" dirty="0"/>
              <a:t>Vooral het aandeel ammonium ten opzichte van nitraat, is een belangrijke factor voor de pH in het wortelmilieu. Omdat planten bij voorkeur ammonium opnemen boven nitraat, is de verhouding van deze elementen een goed stuurmechanisme. </a:t>
            </a:r>
          </a:p>
          <a:p>
            <a:r>
              <a:rPr lang="nl-NL" sz="2400" dirty="0"/>
              <a:t>Minder ammonium pH gaat stijgen, meer ammonium pH zal dalen. </a:t>
            </a:r>
          </a:p>
          <a:p>
            <a:r>
              <a:rPr lang="nl-NL" sz="2400" dirty="0"/>
              <a:t>Deze pH-beïnvloeding wordt indirect door opname door het gewas gerealiseerd. </a:t>
            </a:r>
            <a:r>
              <a:rPr lang="nl-NL" sz="2400" b="1" dirty="0"/>
              <a:t>Hoe groter de pH-buffer van het substraat,(VEEN) hoe kleiner het effect van gewasopname op de </a:t>
            </a:r>
            <a:r>
              <a:rPr lang="nl-NL" sz="2400" b="1" dirty="0" err="1"/>
              <a:t>pH</a:t>
            </a:r>
            <a:r>
              <a:rPr lang="nl-NL" sz="2400" dirty="0" err="1"/>
              <a:t>.</a:t>
            </a:r>
            <a:r>
              <a:rPr lang="nl-NL" sz="2400" dirty="0"/>
              <a:t> </a:t>
            </a:r>
          </a:p>
          <a:p>
            <a:r>
              <a:rPr lang="nl-NL" sz="2400" b="1" dirty="0"/>
              <a:t>Substraten met een relatief kleine pH-buffer (VEENVRIJ)zijn veel gevoeliger hiervoor en zullen dus sterker reageren op invloeden.</a:t>
            </a:r>
          </a:p>
        </p:txBody>
      </p:sp>
    </p:spTree>
    <p:extLst>
      <p:ext uri="{BB962C8B-B14F-4D97-AF65-F5344CB8AC3E}">
        <p14:creationId xmlns:p14="http://schemas.microsoft.com/office/powerpoint/2010/main" val="39283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B23964E0-96AF-4886-B81A-B17F4160522E}"/>
              </a:ext>
            </a:extLst>
          </p:cNvPr>
          <p:cNvSpPr/>
          <p:nvPr/>
        </p:nvSpPr>
        <p:spPr>
          <a:xfrm>
            <a:off x="642423" y="1935195"/>
            <a:ext cx="9148507" cy="4154984"/>
          </a:xfrm>
          <a:prstGeom prst="rect">
            <a:avLst/>
          </a:prstGeom>
        </p:spPr>
        <p:txBody>
          <a:bodyPr wrap="square">
            <a:spAutoFit/>
          </a:bodyPr>
          <a:lstStyle/>
          <a:p>
            <a:r>
              <a:rPr lang="nl-NL" sz="2400" dirty="0"/>
              <a:t>pH-verandering door EC-verandering</a:t>
            </a:r>
          </a:p>
          <a:p>
            <a:endParaRPr lang="nl-NL" sz="2400" dirty="0"/>
          </a:p>
          <a:p>
            <a:r>
              <a:rPr lang="nl-NL" sz="2400" dirty="0"/>
              <a:t>Een geringe basisbemesting is in een vers geleverd substraat zichtbaar als een lage EC. Zodra in de teelt de eerste bemesting wordt gegeven, is deze start-EC mede bepalend voor de verandering van de </a:t>
            </a:r>
            <a:r>
              <a:rPr lang="nl-NL" sz="2400" dirty="0" err="1"/>
              <a:t>pH.</a:t>
            </a:r>
            <a:endParaRPr lang="nl-NL" sz="2400" dirty="0"/>
          </a:p>
          <a:p>
            <a:endParaRPr lang="nl-NL" sz="2400" dirty="0"/>
          </a:p>
          <a:p>
            <a:r>
              <a:rPr lang="nl-NL" sz="2400" b="1" dirty="0"/>
              <a:t>De pH van een substraat in de teelt kan sterk veranderen door bemesten. Als de EC in het wortelmilieu verhoogt, dan wordt meer zuur (H+) van het adsorptiecomplex verdrongen en daalt de </a:t>
            </a:r>
            <a:r>
              <a:rPr lang="nl-NL" sz="2400" b="1" dirty="0" err="1"/>
              <a:t>pH.</a:t>
            </a:r>
            <a:r>
              <a:rPr lang="nl-NL" sz="2400" b="1" dirty="0"/>
              <a:t> Dit effect speelt zich met name af in de EC-range 0-1 </a:t>
            </a:r>
            <a:r>
              <a:rPr lang="nl-NL" sz="2400" b="1" dirty="0" err="1"/>
              <a:t>mS</a:t>
            </a:r>
            <a:r>
              <a:rPr lang="nl-NL" sz="2400" b="1" dirty="0"/>
              <a:t>/cm.</a:t>
            </a:r>
          </a:p>
          <a:p>
            <a:endParaRPr lang="nl-NL" sz="2400" dirty="0"/>
          </a:p>
        </p:txBody>
      </p:sp>
    </p:spTree>
    <p:extLst>
      <p:ext uri="{BB962C8B-B14F-4D97-AF65-F5344CB8AC3E}">
        <p14:creationId xmlns:p14="http://schemas.microsoft.com/office/powerpoint/2010/main" val="16175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8352263" y="812801"/>
            <a:ext cx="2743200" cy="2743200"/>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sp>
        <p:nvSpPr>
          <p:cNvPr id="4" name="Tekstvak 3">
            <a:extLst>
              <a:ext uri="{FF2B5EF4-FFF2-40B4-BE49-F238E27FC236}">
                <a16:creationId xmlns:a16="http://schemas.microsoft.com/office/drawing/2014/main" id="{B7FBE979-D635-4050-AF8D-3152E81EF70A}"/>
              </a:ext>
            </a:extLst>
          </p:cNvPr>
          <p:cNvSpPr txBox="1"/>
          <p:nvPr/>
        </p:nvSpPr>
        <p:spPr>
          <a:xfrm>
            <a:off x="970671" y="2686929"/>
            <a:ext cx="7381592" cy="3323987"/>
          </a:xfrm>
          <a:prstGeom prst="rect">
            <a:avLst/>
          </a:prstGeom>
          <a:noFill/>
        </p:spPr>
        <p:txBody>
          <a:bodyPr wrap="square" rtlCol="0">
            <a:spAutoFit/>
          </a:bodyPr>
          <a:lstStyle/>
          <a:p>
            <a:r>
              <a:rPr lang="nl-NL" sz="2400" dirty="0"/>
              <a:t>Les 1 Terugblik</a:t>
            </a:r>
          </a:p>
          <a:p>
            <a:r>
              <a:rPr lang="nl-NL" sz="2400" dirty="0"/>
              <a:t>Les 2 pH in substraten</a:t>
            </a:r>
          </a:p>
          <a:p>
            <a:r>
              <a:rPr lang="nl-NL" sz="2400" dirty="0"/>
              <a:t>Les 3 pH in vollegrond</a:t>
            </a:r>
          </a:p>
          <a:p>
            <a:r>
              <a:rPr lang="nl-NL" sz="2400" dirty="0"/>
              <a:t>Les 4 pH  en organische bemesting</a:t>
            </a:r>
          </a:p>
          <a:p>
            <a:r>
              <a:rPr lang="nl-NL" sz="2400" dirty="0"/>
              <a:t>Les 5 </a:t>
            </a:r>
            <a:r>
              <a:rPr lang="nl-NL" sz="2400" dirty="0" err="1"/>
              <a:t>Ec</a:t>
            </a:r>
            <a:r>
              <a:rPr lang="nl-NL" sz="2400" dirty="0"/>
              <a:t> en wortel milieu 1</a:t>
            </a:r>
          </a:p>
          <a:p>
            <a:r>
              <a:rPr lang="nl-NL" sz="2400" dirty="0"/>
              <a:t>Les 6 </a:t>
            </a:r>
            <a:r>
              <a:rPr lang="nl-NL" sz="2400" dirty="0" err="1"/>
              <a:t>Ec</a:t>
            </a:r>
            <a:r>
              <a:rPr lang="nl-NL" sz="2400" dirty="0"/>
              <a:t> en wortel milieu 2</a:t>
            </a:r>
          </a:p>
          <a:p>
            <a:r>
              <a:rPr lang="nl-NL" sz="2400" dirty="0"/>
              <a:t>Les 7 </a:t>
            </a:r>
            <a:r>
              <a:rPr lang="nl-NL" sz="2400" dirty="0" err="1"/>
              <a:t>Ec</a:t>
            </a:r>
            <a:r>
              <a:rPr lang="nl-NL" sz="2400" dirty="0"/>
              <a:t> en verzilting</a:t>
            </a:r>
          </a:p>
          <a:p>
            <a:r>
              <a:rPr lang="nl-NL" sz="2400" dirty="0"/>
              <a:t>Les 8 Toets</a:t>
            </a:r>
          </a:p>
          <a:p>
            <a:endParaRPr lang="nl-NL" dirty="0"/>
          </a:p>
        </p:txBody>
      </p:sp>
    </p:spTree>
    <p:extLst>
      <p:ext uri="{BB962C8B-B14F-4D97-AF65-F5344CB8AC3E}">
        <p14:creationId xmlns:p14="http://schemas.microsoft.com/office/powerpoint/2010/main" val="347631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B23964E0-96AF-4886-B81A-B17F4160522E}"/>
              </a:ext>
            </a:extLst>
          </p:cNvPr>
          <p:cNvSpPr/>
          <p:nvPr/>
        </p:nvSpPr>
        <p:spPr>
          <a:xfrm>
            <a:off x="642423" y="1935195"/>
            <a:ext cx="9148507" cy="3046988"/>
          </a:xfrm>
          <a:prstGeom prst="rect">
            <a:avLst/>
          </a:prstGeom>
        </p:spPr>
        <p:txBody>
          <a:bodyPr wrap="square">
            <a:spAutoFit/>
          </a:bodyPr>
          <a:lstStyle/>
          <a:p>
            <a:r>
              <a:rPr lang="nl-NL" sz="2400" dirty="0"/>
              <a:t>pH-verandering door EC-verandering</a:t>
            </a:r>
          </a:p>
          <a:p>
            <a:endParaRPr lang="nl-NL" sz="2400" dirty="0"/>
          </a:p>
          <a:p>
            <a:r>
              <a:rPr lang="nl-NL" sz="2400" dirty="0"/>
              <a:t>Een geringe basisbemesting, zichtbaar als lage EC, geeft een geringe druk op het adsorptiecomplex waar zuur (H+) is gebonden. Een organisch substraat met een geringe bemesting zal daardoor bij toenemende EC in de teelt een pH-daling vertonen. Deze pH-daling kan in gevallen zonder bemesting in een venig substraat tot wel 0,8-1,0 punt pH zijn.</a:t>
            </a:r>
          </a:p>
        </p:txBody>
      </p:sp>
    </p:spTree>
    <p:extLst>
      <p:ext uri="{BB962C8B-B14F-4D97-AF65-F5344CB8AC3E}">
        <p14:creationId xmlns:p14="http://schemas.microsoft.com/office/powerpoint/2010/main" val="27122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13CAAB02-4083-4B3C-8FFA-F6330FCD2CE6}"/>
              </a:ext>
            </a:extLst>
          </p:cNvPr>
          <p:cNvSpPr/>
          <p:nvPr/>
        </p:nvSpPr>
        <p:spPr>
          <a:xfrm>
            <a:off x="283170" y="1828464"/>
            <a:ext cx="10812293" cy="4524315"/>
          </a:xfrm>
          <a:prstGeom prst="rect">
            <a:avLst/>
          </a:prstGeom>
        </p:spPr>
        <p:txBody>
          <a:bodyPr wrap="square">
            <a:spAutoFit/>
          </a:bodyPr>
          <a:lstStyle/>
          <a:p>
            <a:r>
              <a:rPr lang="nl-NL" sz="2400" dirty="0"/>
              <a:t>Door veel </a:t>
            </a:r>
            <a:r>
              <a:rPr lang="nl-NL" sz="2400" b="1" dirty="0"/>
              <a:t>bicarbonaat</a:t>
            </a:r>
            <a:r>
              <a:rPr lang="nl-NL" sz="2400" dirty="0"/>
              <a:t> in gietwater stijgt de pH</a:t>
            </a:r>
          </a:p>
          <a:p>
            <a:r>
              <a:rPr lang="nl-NL" sz="2400" dirty="0"/>
              <a:t>Het gietwater dat kwekers gebruiken kan ook een zekere invloed hebben op de pH in de teelt. Bron- of oppervlaktewater kan teveel bicarbonaat (HCO3-) bevatten, dat de pH verhoogt. Gebruik van regenwater kan dan een beter alternatief zijn.</a:t>
            </a:r>
          </a:p>
          <a:p>
            <a:endParaRPr lang="nl-NL" sz="2400" dirty="0"/>
          </a:p>
          <a:p>
            <a:r>
              <a:rPr lang="nl-NL" sz="2400" dirty="0"/>
              <a:t>Bicarbonaatgehalte</a:t>
            </a:r>
          </a:p>
          <a:p>
            <a:r>
              <a:rPr lang="nl-NL" sz="2400" dirty="0"/>
              <a:t>Gietwater met een bicarbonaatgehalte tot 1 </a:t>
            </a:r>
            <a:r>
              <a:rPr lang="nl-NL" sz="2400" dirty="0" err="1"/>
              <a:t>mmol</a:t>
            </a:r>
            <a:r>
              <a:rPr lang="nl-NL" sz="2400" dirty="0"/>
              <a:t>/l heeft in de teelt weinig tot geen effect op de </a:t>
            </a:r>
            <a:r>
              <a:rPr lang="nl-NL" sz="2400" dirty="0" err="1"/>
              <a:t>pH.</a:t>
            </a:r>
            <a:r>
              <a:rPr lang="nl-NL" sz="2400" dirty="0"/>
              <a:t> Bij waarden vanaf 1 </a:t>
            </a:r>
            <a:r>
              <a:rPr lang="nl-NL" sz="2400" dirty="0" err="1"/>
              <a:t>mmol</a:t>
            </a:r>
            <a:r>
              <a:rPr lang="nl-NL" sz="2400" dirty="0"/>
              <a:t>/l kan er (enig) effect op de pH zijn. Dit kan worden gecompenseerd door gebruik van </a:t>
            </a:r>
            <a:r>
              <a:rPr lang="nl-NL" sz="2400" dirty="0" err="1"/>
              <a:t>ammoniumhoudende</a:t>
            </a:r>
            <a:r>
              <a:rPr lang="nl-NL" sz="2400" dirty="0"/>
              <a:t> meststoffen.</a:t>
            </a:r>
          </a:p>
          <a:p>
            <a:r>
              <a:rPr lang="nl-NL" sz="2400" dirty="0"/>
              <a:t>In een substraat met een grote pH-buffer wordt het effect van bicarbonaten in het gietwater beter opgevangen. In een substraat met een lagere pH-buffer heeft bicarbonaat een groter effect en leidt dit tot een duidelijke pH-verhoging.</a:t>
            </a:r>
          </a:p>
        </p:txBody>
      </p:sp>
    </p:spTree>
    <p:extLst>
      <p:ext uri="{BB962C8B-B14F-4D97-AF65-F5344CB8AC3E}">
        <p14:creationId xmlns:p14="http://schemas.microsoft.com/office/powerpoint/2010/main" val="3271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13CAAB02-4083-4B3C-8FFA-F6330FCD2CE6}"/>
              </a:ext>
            </a:extLst>
          </p:cNvPr>
          <p:cNvSpPr/>
          <p:nvPr/>
        </p:nvSpPr>
        <p:spPr>
          <a:xfrm>
            <a:off x="217892" y="505221"/>
            <a:ext cx="9001507" cy="5539978"/>
          </a:xfrm>
          <a:prstGeom prst="rect">
            <a:avLst/>
          </a:prstGeom>
        </p:spPr>
        <p:txBody>
          <a:bodyPr wrap="square">
            <a:spAutoFit/>
          </a:bodyPr>
          <a:lstStyle/>
          <a:p>
            <a:endParaRPr lang="nl-NL" dirty="0"/>
          </a:p>
          <a:p>
            <a:endParaRPr lang="nl-NL" dirty="0"/>
          </a:p>
          <a:p>
            <a:endParaRPr lang="nl-NL" dirty="0"/>
          </a:p>
          <a:p>
            <a:endParaRPr lang="nl-NL" dirty="0"/>
          </a:p>
          <a:p>
            <a:endParaRPr lang="nl-NL" dirty="0"/>
          </a:p>
          <a:p>
            <a:r>
              <a:rPr lang="nl-NL" sz="2400" dirty="0"/>
              <a:t>Door veel bicarbonaat in gietwater stijgt de pH</a:t>
            </a:r>
          </a:p>
          <a:p>
            <a:endParaRPr lang="nl-NL" sz="2400" dirty="0"/>
          </a:p>
          <a:p>
            <a:r>
              <a:rPr lang="nl-NL" sz="2400" dirty="0"/>
              <a:t>Containerteelt buiten en neerslag</a:t>
            </a:r>
          </a:p>
          <a:p>
            <a:r>
              <a:rPr lang="nl-NL" sz="2400" dirty="0"/>
              <a:t>De mate waarin water met een verhoogd bicarbonaatgehalte wordt gebuikt, is ook belangrijk. </a:t>
            </a:r>
            <a:r>
              <a:rPr lang="nl-NL" sz="2400" b="1" dirty="0"/>
              <a:t>Dit speelt vooral een rol bij buitenteelten. Als er een periode is met weinig of geen neerslag, zal er veel gebruik gemaakt worden van het bron- of oppervlaktewater. Hierdoor is er structureel meer toevoeging van bicarbonaat dan in een periode met regelmatig neerslag. In dit het geval zal de pH meer stijgen</a:t>
            </a:r>
            <a:r>
              <a:rPr lang="nl-NL" sz="2400" dirty="0"/>
              <a:t>. Zelfs het weer kan in zo’n geval dus invloed hebben. En wat dat betreft is het ene jaar het andere niet</a:t>
            </a:r>
          </a:p>
        </p:txBody>
      </p:sp>
    </p:spTree>
    <p:extLst>
      <p:ext uri="{BB962C8B-B14F-4D97-AF65-F5344CB8AC3E}">
        <p14:creationId xmlns:p14="http://schemas.microsoft.com/office/powerpoint/2010/main" val="369824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Tekstvak 3">
            <a:extLst>
              <a:ext uri="{FF2B5EF4-FFF2-40B4-BE49-F238E27FC236}">
                <a16:creationId xmlns:a16="http://schemas.microsoft.com/office/drawing/2014/main" id="{030C5635-3A6B-40FC-A973-16B75F838212}"/>
              </a:ext>
            </a:extLst>
          </p:cNvPr>
          <p:cNvSpPr txBox="1"/>
          <p:nvPr/>
        </p:nvSpPr>
        <p:spPr>
          <a:xfrm>
            <a:off x="970671" y="2245081"/>
            <a:ext cx="7596554" cy="461665"/>
          </a:xfrm>
          <a:prstGeom prst="rect">
            <a:avLst/>
          </a:prstGeom>
          <a:noFill/>
        </p:spPr>
        <p:txBody>
          <a:bodyPr wrap="square" rtlCol="0">
            <a:spAutoFit/>
          </a:bodyPr>
          <a:lstStyle/>
          <a:p>
            <a:r>
              <a:rPr lang="nl-NL" sz="2400" dirty="0"/>
              <a:t>2 Speciale potgronden</a:t>
            </a:r>
          </a:p>
        </p:txBody>
      </p:sp>
      <p:pic>
        <p:nvPicPr>
          <p:cNvPr id="7" name="Afbeelding 6">
            <a:extLst>
              <a:ext uri="{FF2B5EF4-FFF2-40B4-BE49-F238E27FC236}">
                <a16:creationId xmlns:a16="http://schemas.microsoft.com/office/drawing/2014/main" id="{DBCEE89E-CE02-4AD4-966A-DAC182BF5730}"/>
              </a:ext>
            </a:extLst>
          </p:cNvPr>
          <p:cNvPicPr>
            <a:picLocks noChangeAspect="1"/>
          </p:cNvPicPr>
          <p:nvPr/>
        </p:nvPicPr>
        <p:blipFill>
          <a:blip r:embed="rId5"/>
          <a:stretch>
            <a:fillRect/>
          </a:stretch>
        </p:blipFill>
        <p:spPr>
          <a:xfrm>
            <a:off x="501748" y="2974430"/>
            <a:ext cx="4267200" cy="3324225"/>
          </a:xfrm>
          <a:prstGeom prst="rect">
            <a:avLst/>
          </a:prstGeom>
        </p:spPr>
      </p:pic>
      <p:pic>
        <p:nvPicPr>
          <p:cNvPr id="8" name="Afbeelding 7">
            <a:extLst>
              <a:ext uri="{FF2B5EF4-FFF2-40B4-BE49-F238E27FC236}">
                <a16:creationId xmlns:a16="http://schemas.microsoft.com/office/drawing/2014/main" id="{1802A523-E6E2-453A-A31B-E75B1843EF63}"/>
              </a:ext>
            </a:extLst>
          </p:cNvPr>
          <p:cNvPicPr>
            <a:picLocks noChangeAspect="1"/>
          </p:cNvPicPr>
          <p:nvPr/>
        </p:nvPicPr>
        <p:blipFill>
          <a:blip r:embed="rId6"/>
          <a:stretch>
            <a:fillRect/>
          </a:stretch>
        </p:blipFill>
        <p:spPr>
          <a:xfrm>
            <a:off x="4874797" y="3016631"/>
            <a:ext cx="2313794" cy="3282023"/>
          </a:xfrm>
          <a:prstGeom prst="rect">
            <a:avLst/>
          </a:prstGeom>
        </p:spPr>
      </p:pic>
    </p:spTree>
    <p:extLst>
      <p:ext uri="{BB962C8B-B14F-4D97-AF65-F5344CB8AC3E}">
        <p14:creationId xmlns:p14="http://schemas.microsoft.com/office/powerpoint/2010/main" val="223105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DE0B8594-FF20-406A-8CF2-62E9832CEFDE}"/>
              </a:ext>
            </a:extLst>
          </p:cNvPr>
          <p:cNvSpPr/>
          <p:nvPr/>
        </p:nvSpPr>
        <p:spPr>
          <a:xfrm>
            <a:off x="831067" y="1935195"/>
            <a:ext cx="8228527" cy="4154984"/>
          </a:xfrm>
          <a:prstGeom prst="rect">
            <a:avLst/>
          </a:prstGeom>
        </p:spPr>
        <p:txBody>
          <a:bodyPr wrap="square">
            <a:spAutoFit/>
          </a:bodyPr>
          <a:lstStyle/>
          <a:p>
            <a:r>
              <a:rPr lang="nl-NL" sz="2400" dirty="0"/>
              <a:t>Buxusgrond</a:t>
            </a:r>
          </a:p>
          <a:p>
            <a:r>
              <a:rPr lang="nl-NL" sz="2400" dirty="0"/>
              <a:t>De buxus is oorspronkelijk gewend aan een kalkrijke grond met een hoge zuurgraad (pH). Buxusgrond met het RHP-keurmerk bevat een hoge pH (tussen 6 en 7). De grond is verrijkt met extra </a:t>
            </a:r>
            <a:r>
              <a:rPr lang="nl-NL" sz="2400" b="1" dirty="0"/>
              <a:t>ijzer en magnesiumkalk </a:t>
            </a:r>
            <a:r>
              <a:rPr lang="nl-NL" sz="2400" dirty="0"/>
              <a:t>om de grond een hoge pH te geven. De hoge zuurgraad is een vereiste voor de buxus om optimaal te groeien. De specifieke structuur van buxusgrond met het RHP-keurmerk zorgt ervoor dat de buxus snel voeding op kan nemen. De keerzijde van de pH-rijke grond is dat deze redelijk snel verarmt. De juiste verhouding van voedingsstoffen en sporenelementen voorziet in de behoefte van de buxus. </a:t>
            </a:r>
          </a:p>
        </p:txBody>
      </p:sp>
    </p:spTree>
    <p:extLst>
      <p:ext uri="{BB962C8B-B14F-4D97-AF65-F5344CB8AC3E}">
        <p14:creationId xmlns:p14="http://schemas.microsoft.com/office/powerpoint/2010/main" val="163743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33A657BA-931D-4375-A9A0-882F3D7D83A5}"/>
              </a:ext>
            </a:extLst>
          </p:cNvPr>
          <p:cNvSpPr/>
          <p:nvPr/>
        </p:nvSpPr>
        <p:spPr>
          <a:xfrm>
            <a:off x="831067" y="1977576"/>
            <a:ext cx="8387615" cy="3416320"/>
          </a:xfrm>
          <a:prstGeom prst="rect">
            <a:avLst/>
          </a:prstGeom>
        </p:spPr>
        <p:txBody>
          <a:bodyPr wrap="square">
            <a:spAutoFit/>
          </a:bodyPr>
          <a:lstStyle/>
          <a:p>
            <a:r>
              <a:rPr lang="nl-NL" sz="2400" dirty="0" err="1"/>
              <a:t>Zuurminnende</a:t>
            </a:r>
            <a:r>
              <a:rPr lang="nl-NL" sz="2400" dirty="0"/>
              <a:t> planten</a:t>
            </a:r>
          </a:p>
          <a:p>
            <a:r>
              <a:rPr lang="nl-NL" sz="2400" dirty="0"/>
              <a:t>De meeste bekende </a:t>
            </a:r>
            <a:r>
              <a:rPr lang="nl-NL" sz="2400" dirty="0" err="1"/>
              <a:t>zuurminnende</a:t>
            </a:r>
            <a:r>
              <a:rPr lang="nl-NL" sz="2400" dirty="0"/>
              <a:t> planten zijn </a:t>
            </a:r>
            <a:r>
              <a:rPr lang="nl-NL" sz="2400" dirty="0" err="1"/>
              <a:t>rhododendron</a:t>
            </a:r>
            <a:r>
              <a:rPr lang="nl-NL" sz="2400" dirty="0"/>
              <a:t>, azalea en heideplanten. </a:t>
            </a:r>
            <a:r>
              <a:rPr lang="nl-NL" sz="2400" dirty="0" err="1"/>
              <a:t>Zuurminnende</a:t>
            </a:r>
            <a:r>
              <a:rPr lang="nl-NL" sz="2400" dirty="0"/>
              <a:t> planten kunnen het best omgaan met gronden met een lage pH (lage zuurgraad). Potgrond met het RHP Consumer-keurmerk geschikt voor </a:t>
            </a:r>
            <a:r>
              <a:rPr lang="nl-NL" sz="2400" dirty="0" err="1"/>
              <a:t>zuurminnende</a:t>
            </a:r>
            <a:r>
              <a:rPr lang="nl-NL" sz="2400" dirty="0"/>
              <a:t> planten is samengesteld op basis van onder andere </a:t>
            </a:r>
            <a:r>
              <a:rPr lang="nl-NL" sz="2400" b="1" dirty="0"/>
              <a:t>tuinturf voor een lage zuurgraad </a:t>
            </a:r>
            <a:r>
              <a:rPr lang="nl-NL" sz="2400" dirty="0"/>
              <a:t>en een ietwat vochtige bodem. Tuinturf houdt het water langer vast, waardoor de grond vochtig blijft en minder snel uitdroogt. </a:t>
            </a:r>
          </a:p>
        </p:txBody>
      </p:sp>
    </p:spTree>
    <p:extLst>
      <p:ext uri="{BB962C8B-B14F-4D97-AF65-F5344CB8AC3E}">
        <p14:creationId xmlns:p14="http://schemas.microsoft.com/office/powerpoint/2010/main" val="206887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7" name="Rechthoek 6">
            <a:extLst>
              <a:ext uri="{FF2B5EF4-FFF2-40B4-BE49-F238E27FC236}">
                <a16:creationId xmlns:a16="http://schemas.microsoft.com/office/drawing/2014/main" id="{2E408407-5CD0-446D-A625-0E95751EA889}"/>
              </a:ext>
            </a:extLst>
          </p:cNvPr>
          <p:cNvSpPr/>
          <p:nvPr/>
        </p:nvSpPr>
        <p:spPr>
          <a:xfrm>
            <a:off x="698694" y="2094306"/>
            <a:ext cx="9261232" cy="4524315"/>
          </a:xfrm>
          <a:prstGeom prst="rect">
            <a:avLst/>
          </a:prstGeom>
        </p:spPr>
        <p:txBody>
          <a:bodyPr wrap="square">
            <a:spAutoFit/>
          </a:bodyPr>
          <a:lstStyle/>
          <a:p>
            <a:r>
              <a:rPr lang="nl-NL" sz="2400" dirty="0"/>
              <a:t>Nieuwe substraten  </a:t>
            </a:r>
          </a:p>
          <a:p>
            <a:r>
              <a:rPr lang="nl-NL" sz="2400" dirty="0"/>
              <a:t>Planten kunnen voedingselementen alleen opnemen uit het bodemvocht. Deze moeten daarin dan wel beschikbaar zijn. En graag in de juiste samenstelling. Een gebrek maar ook een overmaat aan bepaalde voedings-elementen, kan tot plantschade leiden. </a:t>
            </a:r>
          </a:p>
          <a:p>
            <a:r>
              <a:rPr lang="nl-NL" sz="2400" dirty="0"/>
              <a:t>Uitgezonderd bijvoorbeeld minerale wol en perliet, hebben de meeste grondstoffen een adsorptiecomplex (</a:t>
            </a:r>
            <a:r>
              <a:rPr lang="nl-NL" sz="2400" dirty="0" err="1"/>
              <a:t>Cation</a:t>
            </a:r>
            <a:r>
              <a:rPr lang="nl-NL" sz="2400" dirty="0"/>
              <a:t> Exchange </a:t>
            </a:r>
            <a:r>
              <a:rPr lang="nl-NL" sz="2400" dirty="0" err="1"/>
              <a:t>Capacity</a:t>
            </a:r>
            <a:r>
              <a:rPr lang="nl-NL" sz="2400" dirty="0"/>
              <a:t>; CEC) waarop kationen en anionen worden uitgewisseld. </a:t>
            </a:r>
          </a:p>
          <a:p>
            <a:r>
              <a:rPr lang="nl-NL" sz="2400" dirty="0"/>
              <a:t>Wat overblijft in het bodemvocht (=de oplossing) is beschikbaar voor de plant om op te nemen. In groeimedia gaat het voornamelijk om de binding van kationen (H+, K+, NH4+, Ca2+, Mg2+, Na+, Fe2+, Mn2+, Zn2+, Cu2+) op het adsorptiecomplex.</a:t>
            </a:r>
          </a:p>
        </p:txBody>
      </p:sp>
      <p:pic>
        <p:nvPicPr>
          <p:cNvPr id="4" name="Afbeelding 3">
            <a:extLst>
              <a:ext uri="{FF2B5EF4-FFF2-40B4-BE49-F238E27FC236}">
                <a16:creationId xmlns:a16="http://schemas.microsoft.com/office/drawing/2014/main" id="{F80423CC-781E-4322-80F0-C610CDE3B49B}"/>
              </a:ext>
            </a:extLst>
          </p:cNvPr>
          <p:cNvPicPr>
            <a:picLocks noChangeAspect="1"/>
          </p:cNvPicPr>
          <p:nvPr/>
        </p:nvPicPr>
        <p:blipFill>
          <a:blip r:embed="rId5"/>
          <a:stretch>
            <a:fillRect/>
          </a:stretch>
        </p:blipFill>
        <p:spPr>
          <a:xfrm>
            <a:off x="8850112" y="579675"/>
            <a:ext cx="2950358" cy="1475179"/>
          </a:xfrm>
          <a:prstGeom prst="rect">
            <a:avLst/>
          </a:prstGeom>
        </p:spPr>
      </p:pic>
    </p:spTree>
    <p:extLst>
      <p:ext uri="{BB962C8B-B14F-4D97-AF65-F5344CB8AC3E}">
        <p14:creationId xmlns:p14="http://schemas.microsoft.com/office/powerpoint/2010/main" val="24753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25CBA99E-A0A2-4D78-9BFD-40F3C5AFE970}"/>
              </a:ext>
            </a:extLst>
          </p:cNvPr>
          <p:cNvSpPr/>
          <p:nvPr/>
        </p:nvSpPr>
        <p:spPr>
          <a:xfrm>
            <a:off x="831067" y="2117311"/>
            <a:ext cx="8172256" cy="2677656"/>
          </a:xfrm>
          <a:prstGeom prst="rect">
            <a:avLst/>
          </a:prstGeom>
        </p:spPr>
        <p:txBody>
          <a:bodyPr wrap="square">
            <a:spAutoFit/>
          </a:bodyPr>
          <a:lstStyle/>
          <a:p>
            <a:r>
              <a:rPr lang="nl-NL" sz="2400" dirty="0"/>
              <a:t>Grote of kleine buffer</a:t>
            </a:r>
          </a:p>
          <a:p>
            <a:r>
              <a:rPr lang="nl-NL" sz="2400" dirty="0"/>
              <a:t>Grondstoffen met een groot adsorptiecomplex kunnen veel kationen binden en daarmee voedingselementen en de pH beter bufferen. </a:t>
            </a:r>
          </a:p>
          <a:p>
            <a:r>
              <a:rPr lang="nl-NL" sz="2400" dirty="0"/>
              <a:t>Dit zorgt voor evenwicht in de pH en voeding in de oplossing. De grootte van de pH-buffer wordt ook bepaald door het type binding (</a:t>
            </a:r>
            <a:r>
              <a:rPr lang="nl-NL" sz="2400" dirty="0" err="1"/>
              <a:t>huminezuur</a:t>
            </a:r>
            <a:r>
              <a:rPr lang="nl-NL" sz="2400" dirty="0"/>
              <a:t>, </a:t>
            </a:r>
            <a:r>
              <a:rPr lang="nl-NL" sz="2400" dirty="0" err="1"/>
              <a:t>vulvinezuur</a:t>
            </a:r>
            <a:r>
              <a:rPr lang="nl-NL" sz="2400" dirty="0"/>
              <a:t> en kleimineraal). </a:t>
            </a:r>
          </a:p>
        </p:txBody>
      </p:sp>
      <p:pic>
        <p:nvPicPr>
          <p:cNvPr id="7" name="Afbeelding 6">
            <a:extLst>
              <a:ext uri="{FF2B5EF4-FFF2-40B4-BE49-F238E27FC236}">
                <a16:creationId xmlns:a16="http://schemas.microsoft.com/office/drawing/2014/main" id="{5C7CC058-6DB8-405F-9165-A7D0E0DA1C31}"/>
              </a:ext>
            </a:extLst>
          </p:cNvPr>
          <p:cNvPicPr>
            <a:picLocks noChangeAspect="1"/>
          </p:cNvPicPr>
          <p:nvPr/>
        </p:nvPicPr>
        <p:blipFill>
          <a:blip r:embed="rId5"/>
          <a:stretch>
            <a:fillRect/>
          </a:stretch>
        </p:blipFill>
        <p:spPr>
          <a:xfrm>
            <a:off x="8850112" y="579675"/>
            <a:ext cx="2950358" cy="1475179"/>
          </a:xfrm>
          <a:prstGeom prst="rect">
            <a:avLst/>
          </a:prstGeom>
        </p:spPr>
      </p:pic>
    </p:spTree>
    <p:extLst>
      <p:ext uri="{BB962C8B-B14F-4D97-AF65-F5344CB8AC3E}">
        <p14:creationId xmlns:p14="http://schemas.microsoft.com/office/powerpoint/2010/main" val="66558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25CBA99E-A0A2-4D78-9BFD-40F3C5AFE970}"/>
              </a:ext>
            </a:extLst>
          </p:cNvPr>
          <p:cNvSpPr/>
          <p:nvPr/>
        </p:nvSpPr>
        <p:spPr>
          <a:xfrm>
            <a:off x="831067" y="2117311"/>
            <a:ext cx="8734964" cy="3785652"/>
          </a:xfrm>
          <a:prstGeom prst="rect">
            <a:avLst/>
          </a:prstGeom>
        </p:spPr>
        <p:txBody>
          <a:bodyPr wrap="square">
            <a:spAutoFit/>
          </a:bodyPr>
          <a:lstStyle/>
          <a:p>
            <a:r>
              <a:rPr lang="nl-NL" sz="2400" dirty="0"/>
              <a:t>Grote of kleine buffer</a:t>
            </a:r>
          </a:p>
          <a:p>
            <a:endParaRPr lang="nl-NL" sz="2400" dirty="0"/>
          </a:p>
          <a:p>
            <a:r>
              <a:rPr lang="nl-NL" sz="2400" dirty="0"/>
              <a:t>De pH-buffer voor (nieuwe) grondstoffen kan RHP meten met een pH-bufferbepaling. De waarde wordt uitgedrukt als: </a:t>
            </a:r>
            <a:r>
              <a:rPr lang="nl-NL" sz="2400" dirty="0" err="1"/>
              <a:t>meq</a:t>
            </a:r>
            <a:r>
              <a:rPr lang="nl-NL" sz="2400" dirty="0"/>
              <a:t> H+/pH-punt. Bijvoorbeeld veen en compost hebben een grote pH-buffer, kokosgruis en houtvezel een kleine. Dezelfde buffer bindt naast H+ ook andere kationen. Kationen zoeken constant naar evenwicht. Een voorbeeld: als in de bemesting calcium (Ca) wordt verhoogd, dan zal dit zich grotendeels binden aan het complex en andere elementen, ook H+, worden dan van het complex afgeduwd. </a:t>
            </a:r>
          </a:p>
        </p:txBody>
      </p:sp>
      <p:pic>
        <p:nvPicPr>
          <p:cNvPr id="7" name="Afbeelding 6">
            <a:extLst>
              <a:ext uri="{FF2B5EF4-FFF2-40B4-BE49-F238E27FC236}">
                <a16:creationId xmlns:a16="http://schemas.microsoft.com/office/drawing/2014/main" id="{F4D97829-9896-4C49-8B1B-D0D7076638B1}"/>
              </a:ext>
            </a:extLst>
          </p:cNvPr>
          <p:cNvPicPr>
            <a:picLocks noChangeAspect="1"/>
          </p:cNvPicPr>
          <p:nvPr/>
        </p:nvPicPr>
        <p:blipFill>
          <a:blip r:embed="rId5"/>
          <a:stretch>
            <a:fillRect/>
          </a:stretch>
        </p:blipFill>
        <p:spPr>
          <a:xfrm>
            <a:off x="8850112" y="579675"/>
            <a:ext cx="2950358" cy="1475179"/>
          </a:xfrm>
          <a:prstGeom prst="rect">
            <a:avLst/>
          </a:prstGeom>
        </p:spPr>
      </p:pic>
    </p:spTree>
    <p:extLst>
      <p:ext uri="{BB962C8B-B14F-4D97-AF65-F5344CB8AC3E}">
        <p14:creationId xmlns:p14="http://schemas.microsoft.com/office/powerpoint/2010/main" val="15110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7" name="Rechthoek 6">
            <a:extLst>
              <a:ext uri="{FF2B5EF4-FFF2-40B4-BE49-F238E27FC236}">
                <a16:creationId xmlns:a16="http://schemas.microsoft.com/office/drawing/2014/main" id="{82418643-E795-4273-B401-A589F3831308}"/>
              </a:ext>
            </a:extLst>
          </p:cNvPr>
          <p:cNvSpPr/>
          <p:nvPr/>
        </p:nvSpPr>
        <p:spPr>
          <a:xfrm>
            <a:off x="947281" y="2130981"/>
            <a:ext cx="8703155" cy="3416320"/>
          </a:xfrm>
          <a:prstGeom prst="rect">
            <a:avLst/>
          </a:prstGeom>
        </p:spPr>
        <p:txBody>
          <a:bodyPr wrap="square">
            <a:spAutoFit/>
          </a:bodyPr>
          <a:lstStyle/>
          <a:p>
            <a:r>
              <a:rPr lang="nl-NL" sz="2400" dirty="0"/>
              <a:t>Bemesten en bekalken nieuwe substraten</a:t>
            </a:r>
          </a:p>
          <a:p>
            <a:r>
              <a:rPr lang="nl-NL" sz="2400" dirty="0"/>
              <a:t>Die kleinere buffer zorgt ervoor dat met nieuwe grondstoffen soms ook anders moet worden bemest en bekalkt. Nieuwe grondstoffen hebben doorgaans van nature al bepaalde voedingselementen bij zich, soms in hoge concentraties. </a:t>
            </a:r>
          </a:p>
          <a:p>
            <a:r>
              <a:rPr lang="nl-NL" sz="2400" dirty="0" err="1"/>
              <a:t>Bekalking</a:t>
            </a:r>
            <a:r>
              <a:rPr lang="nl-NL" sz="2400" dirty="0"/>
              <a:t> is soms niet nodig, omdat de pH al voldoende hoog is. Dan is mogelijk een aangepaste bemesting noodzakelijk om calcium en magnesium, die normaliter door de </a:t>
            </a:r>
            <a:r>
              <a:rPr lang="nl-NL" sz="2400" dirty="0" err="1"/>
              <a:t>bekalking</a:t>
            </a:r>
            <a:r>
              <a:rPr lang="nl-NL" sz="2400" dirty="0"/>
              <a:t> worden ingebracht, op het gewenste niveau te krijgen.</a:t>
            </a:r>
          </a:p>
        </p:txBody>
      </p:sp>
      <p:pic>
        <p:nvPicPr>
          <p:cNvPr id="8" name="Afbeelding 7">
            <a:extLst>
              <a:ext uri="{FF2B5EF4-FFF2-40B4-BE49-F238E27FC236}">
                <a16:creationId xmlns:a16="http://schemas.microsoft.com/office/drawing/2014/main" id="{246EAF16-1D15-46C5-B0A0-B019352452DC}"/>
              </a:ext>
            </a:extLst>
          </p:cNvPr>
          <p:cNvPicPr>
            <a:picLocks noChangeAspect="1"/>
          </p:cNvPicPr>
          <p:nvPr/>
        </p:nvPicPr>
        <p:blipFill>
          <a:blip r:embed="rId5"/>
          <a:stretch>
            <a:fillRect/>
          </a:stretch>
        </p:blipFill>
        <p:spPr>
          <a:xfrm>
            <a:off x="8850112" y="579675"/>
            <a:ext cx="2950358" cy="1475179"/>
          </a:xfrm>
          <a:prstGeom prst="rect">
            <a:avLst/>
          </a:prstGeom>
        </p:spPr>
      </p:pic>
    </p:spTree>
    <p:extLst>
      <p:ext uri="{BB962C8B-B14F-4D97-AF65-F5344CB8AC3E}">
        <p14:creationId xmlns:p14="http://schemas.microsoft.com/office/powerpoint/2010/main" val="18553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Zuurgraad</a:t>
            </a:r>
          </a:p>
        </p:txBody>
      </p:sp>
      <p:sp>
        <p:nvSpPr>
          <p:cNvPr id="3" name="Ondertitel 2"/>
          <p:cNvSpPr>
            <a:spLocks noGrp="1"/>
          </p:cNvSpPr>
          <p:nvPr>
            <p:ph type="subTitle" idx="1"/>
          </p:nvPr>
        </p:nvSpPr>
        <p:spPr/>
        <p:txBody>
          <a:bodyPr/>
          <a:lstStyle/>
          <a:p>
            <a:r>
              <a:rPr lang="nl-NL" dirty="0"/>
              <a:t>Les 2  pH in substraten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63" y="3982380"/>
            <a:ext cx="9753600" cy="21717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147" y="1079850"/>
            <a:ext cx="4410075" cy="1038225"/>
          </a:xfrm>
          <a:prstGeom prst="rect">
            <a:avLst/>
          </a:prstGeom>
        </p:spPr>
      </p:pic>
    </p:spTree>
    <p:extLst>
      <p:ext uri="{BB962C8B-B14F-4D97-AF65-F5344CB8AC3E}">
        <p14:creationId xmlns:p14="http://schemas.microsoft.com/office/powerpoint/2010/main" val="379559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D6FFD307-878D-4F5D-B218-F7EBF924DBD1}"/>
              </a:ext>
            </a:extLst>
          </p:cNvPr>
          <p:cNvSpPr/>
          <p:nvPr/>
        </p:nvSpPr>
        <p:spPr>
          <a:xfrm>
            <a:off x="870779" y="2060642"/>
            <a:ext cx="8740726" cy="3785652"/>
          </a:xfrm>
          <a:prstGeom prst="rect">
            <a:avLst/>
          </a:prstGeom>
        </p:spPr>
        <p:txBody>
          <a:bodyPr wrap="square">
            <a:spAutoFit/>
          </a:bodyPr>
          <a:lstStyle/>
          <a:p>
            <a:r>
              <a:rPr lang="nl-NL" sz="2400" dirty="0"/>
              <a:t>Stikstofimmobilisatie</a:t>
            </a:r>
          </a:p>
          <a:p>
            <a:r>
              <a:rPr lang="nl-NL" sz="2400" dirty="0"/>
              <a:t>Nieuwe grondstoffen zoals schors, houtvezel en </a:t>
            </a:r>
            <a:r>
              <a:rPr lang="nl-NL" sz="2400" dirty="0" err="1"/>
              <a:t>rijstkaf</a:t>
            </a:r>
            <a:r>
              <a:rPr lang="nl-NL" sz="2400" dirty="0"/>
              <a:t> en ook toekomstige grondstoffen zijn vaak nog relatief vers en daarmee minder stabiel. </a:t>
            </a:r>
          </a:p>
          <a:p>
            <a:r>
              <a:rPr lang="nl-NL" sz="2400" dirty="0"/>
              <a:t>Bacteriën en schimmels kunnen een deel van de organische stof nog gemakkelijk afbreken. Zij verbruiken stikstof die eigenlijk voor de plant is bedoeld. Dit zorgt voor een tijdelijk stikstofgebrek voor de plant en dit kan soms maar ten dele worden gecompenseerd door bemesting. Zo’n stikstofgebrek kan een groot risico zijn voor een teelt. </a:t>
            </a:r>
          </a:p>
        </p:txBody>
      </p:sp>
      <p:pic>
        <p:nvPicPr>
          <p:cNvPr id="7" name="Afbeelding 6">
            <a:extLst>
              <a:ext uri="{FF2B5EF4-FFF2-40B4-BE49-F238E27FC236}">
                <a16:creationId xmlns:a16="http://schemas.microsoft.com/office/drawing/2014/main" id="{A2C72929-49FC-45A0-B82B-0334A38FA89B}"/>
              </a:ext>
            </a:extLst>
          </p:cNvPr>
          <p:cNvPicPr>
            <a:picLocks noChangeAspect="1"/>
          </p:cNvPicPr>
          <p:nvPr/>
        </p:nvPicPr>
        <p:blipFill>
          <a:blip r:embed="rId5"/>
          <a:stretch>
            <a:fillRect/>
          </a:stretch>
        </p:blipFill>
        <p:spPr>
          <a:xfrm>
            <a:off x="8850112" y="579675"/>
            <a:ext cx="2950358" cy="1475179"/>
          </a:xfrm>
          <a:prstGeom prst="rect">
            <a:avLst/>
          </a:prstGeom>
        </p:spPr>
      </p:pic>
    </p:spTree>
    <p:extLst>
      <p:ext uri="{BB962C8B-B14F-4D97-AF65-F5344CB8AC3E}">
        <p14:creationId xmlns:p14="http://schemas.microsoft.com/office/powerpoint/2010/main" val="294345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fontScale="90000"/>
          </a:bodyPr>
          <a:lstStyle/>
          <a:p>
            <a:br>
              <a:rPr lang="nl-NL" sz="2400" b="1" dirty="0"/>
            </a:br>
            <a:br>
              <a:rPr lang="nl-NL" sz="2400" b="1" dirty="0"/>
            </a:br>
            <a:br>
              <a:rPr lang="nl-NL" sz="2400" b="1" dirty="0"/>
            </a:br>
            <a:endParaRPr lang="nl-NL" sz="2400" b="1" dirty="0"/>
          </a:p>
        </p:txBody>
      </p:sp>
      <p:sp>
        <p:nvSpPr>
          <p:cNvPr id="3" name="Rechthoek 2">
            <a:extLst>
              <a:ext uri="{FF2B5EF4-FFF2-40B4-BE49-F238E27FC236}">
                <a16:creationId xmlns:a16="http://schemas.microsoft.com/office/drawing/2014/main" id="{D8F4D92A-DE9D-4967-B792-7E4B2C32DF09}"/>
              </a:ext>
            </a:extLst>
          </p:cNvPr>
          <p:cNvSpPr/>
          <p:nvPr/>
        </p:nvSpPr>
        <p:spPr>
          <a:xfrm>
            <a:off x="1684446" y="2725309"/>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hthoek 4">
            <a:extLst>
              <a:ext uri="{FF2B5EF4-FFF2-40B4-BE49-F238E27FC236}">
                <a16:creationId xmlns:a16="http://schemas.microsoft.com/office/drawing/2014/main" id="{39750BE4-F9CA-40F4-B94A-1D5715F32C3D}"/>
              </a:ext>
            </a:extLst>
          </p:cNvPr>
          <p:cNvSpPr/>
          <p:nvPr/>
        </p:nvSpPr>
        <p:spPr>
          <a:xfrm>
            <a:off x="951057" y="1916262"/>
            <a:ext cx="20505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i="0" u="none" strike="noStrike" kern="1200" cap="none" spc="0" normalizeH="0" baseline="0" noProof="0" dirty="0">
                <a:ln>
                  <a:noFill/>
                </a:ln>
                <a:solidFill>
                  <a:prstClr val="black"/>
                </a:solidFill>
                <a:effectLst/>
                <a:uLnTx/>
                <a:uFillTx/>
                <a:latin typeface="Arial"/>
                <a:ea typeface="+mn-ea"/>
                <a:cs typeface="+mn-cs"/>
              </a:rPr>
              <a:t>pH fluctuaties</a:t>
            </a:r>
          </a:p>
        </p:txBody>
      </p:sp>
      <p:sp>
        <p:nvSpPr>
          <p:cNvPr id="6" name="Rechthoek 5">
            <a:extLst>
              <a:ext uri="{FF2B5EF4-FFF2-40B4-BE49-F238E27FC236}">
                <a16:creationId xmlns:a16="http://schemas.microsoft.com/office/drawing/2014/main" id="{F4E55676-661A-4BFE-B7C7-6F980D69C255}"/>
              </a:ext>
            </a:extLst>
          </p:cNvPr>
          <p:cNvSpPr/>
          <p:nvPr/>
        </p:nvSpPr>
        <p:spPr>
          <a:xfrm>
            <a:off x="859750" y="2548742"/>
            <a:ext cx="934649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Op het moment van leveren heeft de pH van een potgrond een bepaalde afgesproken waarde. Maar tijdens de teelt kan die pH veranderen. Hoe komt dit en wat kan een kweker hieraan doen? </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Afbeelding 7">
            <a:extLst>
              <a:ext uri="{FF2B5EF4-FFF2-40B4-BE49-F238E27FC236}">
                <a16:creationId xmlns:a16="http://schemas.microsoft.com/office/drawing/2014/main" id="{E51747CF-FA5C-4CE8-AE21-0F2E7F8E94D3}"/>
              </a:ext>
            </a:extLst>
          </p:cNvPr>
          <p:cNvPicPr>
            <a:picLocks noChangeAspect="1"/>
          </p:cNvPicPr>
          <p:nvPr/>
        </p:nvPicPr>
        <p:blipFill>
          <a:blip r:embed="rId2"/>
          <a:stretch>
            <a:fillRect/>
          </a:stretch>
        </p:blipFill>
        <p:spPr>
          <a:xfrm>
            <a:off x="4218546" y="4288405"/>
            <a:ext cx="2628900" cy="1743075"/>
          </a:xfrm>
          <a:prstGeom prst="rect">
            <a:avLst/>
          </a:prstGeom>
        </p:spPr>
      </p:pic>
      <p:pic>
        <p:nvPicPr>
          <p:cNvPr id="4" name="Afbeelding 3">
            <a:extLst>
              <a:ext uri="{FF2B5EF4-FFF2-40B4-BE49-F238E27FC236}">
                <a16:creationId xmlns:a16="http://schemas.microsoft.com/office/drawing/2014/main" id="{31586F26-292A-4B33-A59A-F239367B0748}"/>
              </a:ext>
            </a:extLst>
          </p:cNvPr>
          <p:cNvPicPr>
            <a:picLocks noChangeAspect="1"/>
          </p:cNvPicPr>
          <p:nvPr/>
        </p:nvPicPr>
        <p:blipFill>
          <a:blip r:embed="rId3"/>
          <a:stretch>
            <a:fillRect/>
          </a:stretch>
        </p:blipFill>
        <p:spPr>
          <a:xfrm>
            <a:off x="951057" y="446540"/>
            <a:ext cx="9845469" cy="1200329"/>
          </a:xfrm>
          <a:prstGeom prst="rect">
            <a:avLst/>
          </a:prstGeom>
        </p:spPr>
      </p:pic>
    </p:spTree>
    <p:extLst>
      <p:ext uri="{BB962C8B-B14F-4D97-AF65-F5344CB8AC3E}">
        <p14:creationId xmlns:p14="http://schemas.microsoft.com/office/powerpoint/2010/main" val="8425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651D7FD-898A-4101-8B4E-C8BEF2CE7254}"/>
              </a:ext>
            </a:extLst>
          </p:cNvPr>
          <p:cNvSpPr>
            <a:spLocks noGrp="1"/>
          </p:cNvSpPr>
          <p:nvPr>
            <p:ph idx="1"/>
          </p:nvPr>
        </p:nvSpPr>
        <p:spPr>
          <a:xfrm>
            <a:off x="756000" y="1728000"/>
            <a:ext cx="9036000" cy="4351338"/>
          </a:xfrm>
        </p:spPr>
        <p:txBody>
          <a:bodyPr>
            <a:noAutofit/>
          </a:bodyPr>
          <a:lstStyle/>
          <a:p>
            <a:pPr indent="0">
              <a:buNone/>
            </a:pPr>
            <a:r>
              <a:rPr lang="nl-NL" sz="2400" dirty="0"/>
              <a:t>Dalende pH</a:t>
            </a:r>
          </a:p>
          <a:p>
            <a:pPr indent="0">
              <a:buNone/>
            </a:pPr>
            <a:r>
              <a:rPr lang="nl-NL" sz="2400" dirty="0"/>
              <a:t>Aan het begin van een teelt kan de pH bijvoorbeeld dalen door de bemesting. Positief geladen ionen (kationen) vanuit deze bemesting, zoals calcium of kalium, verdringen H+-ionen van het adsorptiecomplex. Potgronden geleverd met een lage EC zijn hier gevoeliger voor.</a:t>
            </a:r>
          </a:p>
          <a:p>
            <a:pPr indent="0">
              <a:buNone/>
            </a:pPr>
            <a:r>
              <a:rPr lang="nl-NL" sz="2400" dirty="0"/>
              <a:t> Bij de start van een teelt kan de pH ook dalen doordat een grof potgrondmengsel flink is verfijnd bij het oppotten. In deze gevallen kan het verstandig zijn om een potgrond met een, enkele tienden, hogere pH-waarde te laten produceren. </a:t>
            </a:r>
          </a:p>
          <a:p>
            <a:pPr indent="0">
              <a:buNone/>
            </a:pPr>
            <a:r>
              <a:rPr lang="nl-NL" sz="2400" dirty="0"/>
              <a:t>Ook tijdens de teelt zijn er factoren die de pH beïnvloeden, bijvoorbeeld ammonium uit meststoffen.</a:t>
            </a:r>
          </a:p>
        </p:txBody>
      </p:sp>
      <p:pic>
        <p:nvPicPr>
          <p:cNvPr id="4" name="Afbeelding 3">
            <a:extLst>
              <a:ext uri="{FF2B5EF4-FFF2-40B4-BE49-F238E27FC236}">
                <a16:creationId xmlns:a16="http://schemas.microsoft.com/office/drawing/2014/main" id="{F36C864A-787B-4694-BE2C-973D80EA55EA}"/>
              </a:ext>
            </a:extLst>
          </p:cNvPr>
          <p:cNvPicPr>
            <a:picLocks noChangeAspect="1"/>
          </p:cNvPicPr>
          <p:nvPr/>
        </p:nvPicPr>
        <p:blipFill>
          <a:blip r:embed="rId2"/>
          <a:stretch>
            <a:fillRect/>
          </a:stretch>
        </p:blipFill>
        <p:spPr>
          <a:xfrm>
            <a:off x="9079304" y="4849360"/>
            <a:ext cx="2924175" cy="1562100"/>
          </a:xfrm>
          <a:prstGeom prst="rect">
            <a:avLst/>
          </a:prstGeom>
        </p:spPr>
      </p:pic>
      <p:pic>
        <p:nvPicPr>
          <p:cNvPr id="5" name="Afbeelding 4">
            <a:extLst>
              <a:ext uri="{FF2B5EF4-FFF2-40B4-BE49-F238E27FC236}">
                <a16:creationId xmlns:a16="http://schemas.microsoft.com/office/drawing/2014/main" id="{8A5856FF-6117-4809-9328-43B7211B4F33}"/>
              </a:ext>
            </a:extLst>
          </p:cNvPr>
          <p:cNvPicPr>
            <a:picLocks noChangeAspect="1"/>
          </p:cNvPicPr>
          <p:nvPr/>
        </p:nvPicPr>
        <p:blipFill>
          <a:blip r:embed="rId3"/>
          <a:stretch>
            <a:fillRect/>
          </a:stretch>
        </p:blipFill>
        <p:spPr>
          <a:xfrm>
            <a:off x="951057" y="446540"/>
            <a:ext cx="9845469" cy="1200329"/>
          </a:xfrm>
          <a:prstGeom prst="rect">
            <a:avLst/>
          </a:prstGeom>
        </p:spPr>
      </p:pic>
    </p:spTree>
    <p:extLst>
      <p:ext uri="{BB962C8B-B14F-4D97-AF65-F5344CB8AC3E}">
        <p14:creationId xmlns:p14="http://schemas.microsoft.com/office/powerpoint/2010/main" val="221396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2D7B07A-EE33-4EE7-AE71-7CC92F02A5ED}"/>
              </a:ext>
            </a:extLst>
          </p:cNvPr>
          <p:cNvSpPr>
            <a:spLocks noGrp="1"/>
          </p:cNvSpPr>
          <p:nvPr>
            <p:ph idx="1"/>
          </p:nvPr>
        </p:nvSpPr>
        <p:spPr>
          <a:xfrm>
            <a:off x="422031" y="1728000"/>
            <a:ext cx="9369969" cy="4351338"/>
          </a:xfrm>
        </p:spPr>
        <p:txBody>
          <a:bodyPr>
            <a:noAutofit/>
          </a:bodyPr>
          <a:lstStyle/>
          <a:p>
            <a:pPr indent="0">
              <a:buNone/>
            </a:pPr>
            <a:r>
              <a:rPr lang="nl-NL" sz="2400" dirty="0"/>
              <a:t>Stijgende pH</a:t>
            </a:r>
          </a:p>
          <a:p>
            <a:pPr indent="0">
              <a:buNone/>
            </a:pPr>
            <a:r>
              <a:rPr lang="nl-NL" sz="2400" dirty="0"/>
              <a:t>De oorzaak van het stijgen van de pH tijdens de teelt kan te maken hebben met het gietwater en de aanwezigheid van bicarbonaat daarin. </a:t>
            </a:r>
          </a:p>
          <a:p>
            <a:pPr indent="0">
              <a:buNone/>
            </a:pPr>
            <a:r>
              <a:rPr lang="nl-NL" sz="2400" dirty="0"/>
              <a:t>Dit kan het geval zijn bij gebruik van bron- of oppervlaktewater. Bicarbonaat (HCO3-) vangt H+-ionen in de oplossing weg en zorgt zo voor een pH-stijging. </a:t>
            </a:r>
          </a:p>
          <a:p>
            <a:pPr indent="0">
              <a:buNone/>
            </a:pPr>
            <a:r>
              <a:rPr lang="nl-NL" sz="2400" dirty="0"/>
              <a:t>Bij een gehalte vanaf 2 </a:t>
            </a:r>
            <a:r>
              <a:rPr lang="nl-NL" sz="2400" dirty="0" err="1"/>
              <a:t>mmol</a:t>
            </a:r>
            <a:r>
              <a:rPr lang="nl-NL" sz="2400" dirty="0"/>
              <a:t>/l bicarbonaat in het gietwater is het opletten geblazen. Onder de 1 </a:t>
            </a:r>
            <a:r>
              <a:rPr lang="nl-NL" sz="2400" dirty="0" err="1"/>
              <a:t>mmol</a:t>
            </a:r>
            <a:r>
              <a:rPr lang="nl-NL" sz="2400" dirty="0"/>
              <a:t>/l geeft dit doorgaans geen problemen. </a:t>
            </a:r>
          </a:p>
        </p:txBody>
      </p:sp>
      <p:pic>
        <p:nvPicPr>
          <p:cNvPr id="4" name="Afbeelding 3">
            <a:extLst>
              <a:ext uri="{FF2B5EF4-FFF2-40B4-BE49-F238E27FC236}">
                <a16:creationId xmlns:a16="http://schemas.microsoft.com/office/drawing/2014/main" id="{5932D47F-0C29-4B6B-AD25-CBF430E67F86}"/>
              </a:ext>
            </a:extLst>
          </p:cNvPr>
          <p:cNvPicPr>
            <a:picLocks noChangeAspect="1"/>
          </p:cNvPicPr>
          <p:nvPr/>
        </p:nvPicPr>
        <p:blipFill>
          <a:blip r:embed="rId2"/>
          <a:stretch>
            <a:fillRect/>
          </a:stretch>
        </p:blipFill>
        <p:spPr>
          <a:xfrm>
            <a:off x="9563038" y="4293963"/>
            <a:ext cx="2466975" cy="1857375"/>
          </a:xfrm>
          <a:prstGeom prst="rect">
            <a:avLst/>
          </a:prstGeom>
        </p:spPr>
      </p:pic>
      <p:pic>
        <p:nvPicPr>
          <p:cNvPr id="6" name="Afbeelding 5">
            <a:extLst>
              <a:ext uri="{FF2B5EF4-FFF2-40B4-BE49-F238E27FC236}">
                <a16:creationId xmlns:a16="http://schemas.microsoft.com/office/drawing/2014/main" id="{4D1C3E19-B0CC-4718-8549-F206C281C315}"/>
              </a:ext>
            </a:extLst>
          </p:cNvPr>
          <p:cNvPicPr>
            <a:picLocks noChangeAspect="1"/>
          </p:cNvPicPr>
          <p:nvPr/>
        </p:nvPicPr>
        <p:blipFill>
          <a:blip r:embed="rId3"/>
          <a:stretch>
            <a:fillRect/>
          </a:stretch>
        </p:blipFill>
        <p:spPr>
          <a:xfrm>
            <a:off x="951057" y="446540"/>
            <a:ext cx="9845469" cy="1200329"/>
          </a:xfrm>
          <a:prstGeom prst="rect">
            <a:avLst/>
          </a:prstGeom>
        </p:spPr>
      </p:pic>
      <p:sp>
        <p:nvSpPr>
          <p:cNvPr id="8" name="Titel 7">
            <a:extLst>
              <a:ext uri="{FF2B5EF4-FFF2-40B4-BE49-F238E27FC236}">
                <a16:creationId xmlns:a16="http://schemas.microsoft.com/office/drawing/2014/main" id="{5768437A-2F5D-4F6C-926F-36110EE13DF5}"/>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146786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2D7B07A-EE33-4EE7-AE71-7CC92F02A5ED}"/>
              </a:ext>
            </a:extLst>
          </p:cNvPr>
          <p:cNvSpPr>
            <a:spLocks noGrp="1"/>
          </p:cNvSpPr>
          <p:nvPr>
            <p:ph idx="1"/>
          </p:nvPr>
        </p:nvSpPr>
        <p:spPr>
          <a:xfrm>
            <a:off x="422031" y="1728000"/>
            <a:ext cx="9369969" cy="4351338"/>
          </a:xfrm>
        </p:spPr>
        <p:txBody>
          <a:bodyPr>
            <a:noAutofit/>
          </a:bodyPr>
          <a:lstStyle/>
          <a:p>
            <a:pPr indent="0">
              <a:buNone/>
            </a:pPr>
            <a:r>
              <a:rPr lang="nl-NL" sz="2400" dirty="0"/>
              <a:t>Stijgende pH</a:t>
            </a:r>
          </a:p>
          <a:p>
            <a:pPr indent="0">
              <a:buNone/>
            </a:pPr>
            <a:r>
              <a:rPr lang="nl-NL" sz="2400" dirty="0"/>
              <a:t>Een ander effect dat de pH kan laten stijgen, is een hoge opname van stikstof in de vorm van nitraat (NO3-) bij een </a:t>
            </a:r>
            <a:r>
              <a:rPr lang="nl-NL" sz="2400" b="1" dirty="0"/>
              <a:t>sterke vegetatieve </a:t>
            </a:r>
            <a:r>
              <a:rPr lang="nl-NL" sz="2400" dirty="0"/>
              <a:t>groei. Als een plant dan per saldo meer anionen dan kationen opneemt, zal de pH stijgen door meer afgifte van OH- door de plant.</a:t>
            </a:r>
          </a:p>
        </p:txBody>
      </p:sp>
      <p:pic>
        <p:nvPicPr>
          <p:cNvPr id="4" name="Afbeelding 3">
            <a:extLst>
              <a:ext uri="{FF2B5EF4-FFF2-40B4-BE49-F238E27FC236}">
                <a16:creationId xmlns:a16="http://schemas.microsoft.com/office/drawing/2014/main" id="{5932D47F-0C29-4B6B-AD25-CBF430E67F86}"/>
              </a:ext>
            </a:extLst>
          </p:cNvPr>
          <p:cNvPicPr>
            <a:picLocks noChangeAspect="1"/>
          </p:cNvPicPr>
          <p:nvPr/>
        </p:nvPicPr>
        <p:blipFill>
          <a:blip r:embed="rId2"/>
          <a:stretch>
            <a:fillRect/>
          </a:stretch>
        </p:blipFill>
        <p:spPr>
          <a:xfrm>
            <a:off x="9270388" y="4424625"/>
            <a:ext cx="2466975" cy="1857375"/>
          </a:xfrm>
          <a:prstGeom prst="rect">
            <a:avLst/>
          </a:prstGeom>
        </p:spPr>
      </p:pic>
      <p:pic>
        <p:nvPicPr>
          <p:cNvPr id="5" name="Afbeelding 4">
            <a:extLst>
              <a:ext uri="{FF2B5EF4-FFF2-40B4-BE49-F238E27FC236}">
                <a16:creationId xmlns:a16="http://schemas.microsoft.com/office/drawing/2014/main" id="{B1894934-0C22-47A2-B94B-D484064473BF}"/>
              </a:ext>
            </a:extLst>
          </p:cNvPr>
          <p:cNvPicPr>
            <a:picLocks noChangeAspect="1"/>
          </p:cNvPicPr>
          <p:nvPr/>
        </p:nvPicPr>
        <p:blipFill>
          <a:blip r:embed="rId3"/>
          <a:stretch>
            <a:fillRect/>
          </a:stretch>
        </p:blipFill>
        <p:spPr>
          <a:xfrm>
            <a:off x="3438891" y="3689364"/>
            <a:ext cx="4048125" cy="2247900"/>
          </a:xfrm>
          <a:prstGeom prst="rect">
            <a:avLst/>
          </a:prstGeom>
        </p:spPr>
      </p:pic>
      <p:pic>
        <p:nvPicPr>
          <p:cNvPr id="6" name="Afbeelding 5">
            <a:extLst>
              <a:ext uri="{FF2B5EF4-FFF2-40B4-BE49-F238E27FC236}">
                <a16:creationId xmlns:a16="http://schemas.microsoft.com/office/drawing/2014/main" id="{55D0A5EA-AFC9-4250-ACCD-B78978A7E0DA}"/>
              </a:ext>
            </a:extLst>
          </p:cNvPr>
          <p:cNvPicPr>
            <a:picLocks noChangeAspect="1"/>
          </p:cNvPicPr>
          <p:nvPr/>
        </p:nvPicPr>
        <p:blipFill>
          <a:blip r:embed="rId4"/>
          <a:stretch>
            <a:fillRect/>
          </a:stretch>
        </p:blipFill>
        <p:spPr>
          <a:xfrm>
            <a:off x="951057" y="446540"/>
            <a:ext cx="9845469" cy="1200329"/>
          </a:xfrm>
          <a:prstGeom prst="rect">
            <a:avLst/>
          </a:prstGeom>
        </p:spPr>
      </p:pic>
    </p:spTree>
    <p:extLst>
      <p:ext uri="{BB962C8B-B14F-4D97-AF65-F5344CB8AC3E}">
        <p14:creationId xmlns:p14="http://schemas.microsoft.com/office/powerpoint/2010/main" val="36345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22D86DB8-A755-4A5A-B0AB-00667C665E8C}"/>
              </a:ext>
            </a:extLst>
          </p:cNvPr>
          <p:cNvSpPr/>
          <p:nvPr/>
        </p:nvSpPr>
        <p:spPr>
          <a:xfrm>
            <a:off x="831066" y="2448716"/>
            <a:ext cx="8481745" cy="2677656"/>
          </a:xfrm>
          <a:prstGeom prst="rect">
            <a:avLst/>
          </a:prstGeom>
        </p:spPr>
        <p:txBody>
          <a:bodyPr wrap="square">
            <a:spAutoFit/>
          </a:bodyPr>
          <a:lstStyle/>
          <a:p>
            <a:r>
              <a:rPr lang="nl-NL" sz="2400" dirty="0"/>
              <a:t>pH verlagen</a:t>
            </a:r>
          </a:p>
          <a:p>
            <a:endParaRPr lang="nl-NL" sz="2400" dirty="0"/>
          </a:p>
          <a:p>
            <a:r>
              <a:rPr lang="nl-NL" sz="2400" dirty="0"/>
              <a:t>Gebruik regenwater als gietwater, in plaats van water dat bicarbonaat bevat.</a:t>
            </a:r>
          </a:p>
          <a:p>
            <a:r>
              <a:rPr lang="nl-NL" sz="2400" dirty="0"/>
              <a:t>Gebruik </a:t>
            </a:r>
            <a:r>
              <a:rPr lang="nl-NL" sz="2400" dirty="0" err="1"/>
              <a:t>ammoniumhoudende</a:t>
            </a:r>
            <a:r>
              <a:rPr lang="nl-NL" sz="2400" dirty="0"/>
              <a:t> meststoffen op gecontroleerde wijze</a:t>
            </a:r>
          </a:p>
          <a:p>
            <a:r>
              <a:rPr lang="nl-NL" sz="2400" dirty="0"/>
              <a:t>Zuur de voedingsoplossing gecontroleerd aan</a:t>
            </a:r>
          </a:p>
        </p:txBody>
      </p:sp>
    </p:spTree>
    <p:extLst>
      <p:ext uri="{BB962C8B-B14F-4D97-AF65-F5344CB8AC3E}">
        <p14:creationId xmlns:p14="http://schemas.microsoft.com/office/powerpoint/2010/main" val="7423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B270C119-8CDF-4A5D-BCF3-4E9CDA350405}"/>
              </a:ext>
            </a:extLst>
          </p:cNvPr>
          <p:cNvSpPr/>
          <p:nvPr/>
        </p:nvSpPr>
        <p:spPr>
          <a:xfrm>
            <a:off x="947281" y="2264050"/>
            <a:ext cx="7774687" cy="1938992"/>
          </a:xfrm>
          <a:prstGeom prst="rect">
            <a:avLst/>
          </a:prstGeom>
        </p:spPr>
        <p:txBody>
          <a:bodyPr wrap="square">
            <a:spAutoFit/>
          </a:bodyPr>
          <a:lstStyle/>
          <a:p>
            <a:r>
              <a:rPr lang="nl-NL" sz="2400" dirty="0"/>
              <a:t>pH verhogen</a:t>
            </a:r>
          </a:p>
          <a:p>
            <a:endParaRPr lang="nl-NL" sz="2400" dirty="0"/>
          </a:p>
          <a:p>
            <a:r>
              <a:rPr lang="nl-NL" sz="2400" dirty="0"/>
              <a:t>Stop met gebruik van </a:t>
            </a:r>
            <a:r>
              <a:rPr lang="nl-NL" sz="2400" dirty="0" err="1"/>
              <a:t>ammoniumhoudende</a:t>
            </a:r>
            <a:r>
              <a:rPr lang="nl-NL" sz="2400" dirty="0"/>
              <a:t> meststoffen</a:t>
            </a:r>
          </a:p>
          <a:p>
            <a:endParaRPr lang="nl-NL" sz="2400" dirty="0"/>
          </a:p>
          <a:p>
            <a:r>
              <a:rPr lang="nl-NL" sz="2400" dirty="0"/>
              <a:t>Gebruik carbonaat houdend water op gecontroleerde wijze</a:t>
            </a:r>
          </a:p>
        </p:txBody>
      </p:sp>
    </p:spTree>
    <p:extLst>
      <p:ext uri="{BB962C8B-B14F-4D97-AF65-F5344CB8AC3E}">
        <p14:creationId xmlns:p14="http://schemas.microsoft.com/office/powerpoint/2010/main" val="38003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pic>
        <p:nvPicPr>
          <p:cNvPr id="4" name="Afbeelding 3">
            <a:extLst>
              <a:ext uri="{FF2B5EF4-FFF2-40B4-BE49-F238E27FC236}">
                <a16:creationId xmlns:a16="http://schemas.microsoft.com/office/drawing/2014/main" id="{844360E2-B29D-4C36-8455-152B1D5527A2}"/>
              </a:ext>
            </a:extLst>
          </p:cNvPr>
          <p:cNvPicPr>
            <a:picLocks noChangeAspect="1"/>
          </p:cNvPicPr>
          <p:nvPr/>
        </p:nvPicPr>
        <p:blipFill>
          <a:blip r:embed="rId5"/>
          <a:stretch>
            <a:fillRect/>
          </a:stretch>
        </p:blipFill>
        <p:spPr>
          <a:xfrm>
            <a:off x="921733" y="2219302"/>
            <a:ext cx="3232298" cy="4006453"/>
          </a:xfrm>
          <a:prstGeom prst="rect">
            <a:avLst/>
          </a:prstGeom>
        </p:spPr>
      </p:pic>
      <p:pic>
        <p:nvPicPr>
          <p:cNvPr id="7" name="Afbeelding 6">
            <a:extLst>
              <a:ext uri="{FF2B5EF4-FFF2-40B4-BE49-F238E27FC236}">
                <a16:creationId xmlns:a16="http://schemas.microsoft.com/office/drawing/2014/main" id="{24D75EDA-BAB9-4297-B43D-1B5055F91C97}"/>
              </a:ext>
            </a:extLst>
          </p:cNvPr>
          <p:cNvPicPr>
            <a:picLocks noChangeAspect="1"/>
          </p:cNvPicPr>
          <p:nvPr/>
        </p:nvPicPr>
        <p:blipFill>
          <a:blip r:embed="rId6"/>
          <a:stretch>
            <a:fillRect/>
          </a:stretch>
        </p:blipFill>
        <p:spPr>
          <a:xfrm>
            <a:off x="4862758" y="3907238"/>
            <a:ext cx="3278160" cy="2655707"/>
          </a:xfrm>
          <a:prstGeom prst="rect">
            <a:avLst/>
          </a:prstGeom>
        </p:spPr>
      </p:pic>
      <p:pic>
        <p:nvPicPr>
          <p:cNvPr id="8" name="Afbeelding 7">
            <a:extLst>
              <a:ext uri="{FF2B5EF4-FFF2-40B4-BE49-F238E27FC236}">
                <a16:creationId xmlns:a16="http://schemas.microsoft.com/office/drawing/2014/main" id="{B86C2FE4-C8B4-456D-AB04-9684D773217B}"/>
              </a:ext>
            </a:extLst>
          </p:cNvPr>
          <p:cNvPicPr>
            <a:picLocks noChangeAspect="1"/>
          </p:cNvPicPr>
          <p:nvPr/>
        </p:nvPicPr>
        <p:blipFill>
          <a:blip r:embed="rId7"/>
          <a:stretch>
            <a:fillRect/>
          </a:stretch>
        </p:blipFill>
        <p:spPr>
          <a:xfrm>
            <a:off x="8830031" y="3981158"/>
            <a:ext cx="2661370" cy="2655707"/>
          </a:xfrm>
          <a:prstGeom prst="rect">
            <a:avLst/>
          </a:prstGeom>
        </p:spPr>
      </p:pic>
      <p:sp>
        <p:nvSpPr>
          <p:cNvPr id="9" name="Tekstvak 8">
            <a:extLst>
              <a:ext uri="{FF2B5EF4-FFF2-40B4-BE49-F238E27FC236}">
                <a16:creationId xmlns:a16="http://schemas.microsoft.com/office/drawing/2014/main" id="{1B6338C9-85FE-4BB6-9114-9184D35B1A73}"/>
              </a:ext>
            </a:extLst>
          </p:cNvPr>
          <p:cNvSpPr txBox="1"/>
          <p:nvPr/>
        </p:nvSpPr>
        <p:spPr>
          <a:xfrm>
            <a:off x="5734302" y="2219302"/>
            <a:ext cx="3232299" cy="1569660"/>
          </a:xfrm>
          <a:prstGeom prst="rect">
            <a:avLst/>
          </a:prstGeom>
          <a:noFill/>
        </p:spPr>
        <p:txBody>
          <a:bodyPr wrap="square" rtlCol="0">
            <a:spAutoFit/>
          </a:bodyPr>
          <a:lstStyle/>
          <a:p>
            <a:r>
              <a:rPr lang="nl-NL" sz="3200" dirty="0"/>
              <a:t>Lees de bronnen:</a:t>
            </a:r>
          </a:p>
          <a:p>
            <a:r>
              <a:rPr lang="nl-NL" sz="3200" dirty="0"/>
              <a:t>En maak lesbrief 2</a:t>
            </a:r>
          </a:p>
          <a:p>
            <a:endParaRPr lang="nl-NL" sz="3200" dirty="0"/>
          </a:p>
        </p:txBody>
      </p:sp>
    </p:spTree>
    <p:extLst>
      <p:ext uri="{BB962C8B-B14F-4D97-AF65-F5344CB8AC3E}">
        <p14:creationId xmlns:p14="http://schemas.microsoft.com/office/powerpoint/2010/main" val="290126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5"/>
          <a:stretch>
            <a:fillRect/>
          </a:stretch>
        </p:blipFill>
        <p:spPr>
          <a:xfrm>
            <a:off x="9790930" y="3243022"/>
            <a:ext cx="1984150" cy="442714"/>
          </a:xfrm>
          <a:prstGeom prst="rect">
            <a:avLst/>
          </a:prstGeom>
        </p:spPr>
      </p:pic>
      <p:pic>
        <p:nvPicPr>
          <p:cNvPr id="8" name="Onlinemedia 7">
            <a:hlinkClick r:id="" action="ppaction://media"/>
            <a:extLst>
              <a:ext uri="{FF2B5EF4-FFF2-40B4-BE49-F238E27FC236}">
                <a16:creationId xmlns:a16="http://schemas.microsoft.com/office/drawing/2014/main" id="{E3F32345-EB16-4E06-BF07-C45FC879EB3E}"/>
              </a:ext>
            </a:extLst>
          </p:cNvPr>
          <p:cNvPicPr>
            <a:picLocks noRot="1" noChangeAspect="1"/>
          </p:cNvPicPr>
          <p:nvPr>
            <a:videoFile r:link="rId1"/>
          </p:nvPr>
        </p:nvPicPr>
        <p:blipFill>
          <a:blip r:embed="rId6"/>
          <a:stretch>
            <a:fillRect/>
          </a:stretch>
        </p:blipFill>
        <p:spPr>
          <a:xfrm>
            <a:off x="1038665" y="2143125"/>
            <a:ext cx="7725507" cy="4345598"/>
          </a:xfrm>
          <a:prstGeom prst="rect">
            <a:avLst/>
          </a:prstGeom>
        </p:spPr>
      </p:pic>
    </p:spTree>
    <p:extLst>
      <p:ext uri="{BB962C8B-B14F-4D97-AF65-F5344CB8AC3E}">
        <p14:creationId xmlns:p14="http://schemas.microsoft.com/office/powerpoint/2010/main" val="390242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7" name="Rechthoek 6">
            <a:extLst>
              <a:ext uri="{FF2B5EF4-FFF2-40B4-BE49-F238E27FC236}">
                <a16:creationId xmlns:a16="http://schemas.microsoft.com/office/drawing/2014/main" id="{414D44F1-1F57-448D-B133-5FE155E69FFE}"/>
              </a:ext>
            </a:extLst>
          </p:cNvPr>
          <p:cNvSpPr/>
          <p:nvPr/>
        </p:nvSpPr>
        <p:spPr>
          <a:xfrm>
            <a:off x="1187118" y="2998212"/>
            <a:ext cx="8772808" cy="1200329"/>
          </a:xfrm>
          <a:prstGeom prst="rect">
            <a:avLst/>
          </a:prstGeom>
        </p:spPr>
        <p:txBody>
          <a:bodyPr wrap="square">
            <a:spAutoFit/>
          </a:bodyPr>
          <a:lstStyle/>
          <a:p>
            <a:r>
              <a:rPr lang="nl-NL" sz="2400" dirty="0"/>
              <a:t>Voor substraten in de tuinbouw is een pH-H2O tussen de 4 en 6,5 vooral interessant. Binnen dit traject worden de meeste planten geteeld. </a:t>
            </a:r>
          </a:p>
        </p:txBody>
      </p:sp>
      <p:sp>
        <p:nvSpPr>
          <p:cNvPr id="9" name="Rechthoek 8">
            <a:extLst>
              <a:ext uri="{FF2B5EF4-FFF2-40B4-BE49-F238E27FC236}">
                <a16:creationId xmlns:a16="http://schemas.microsoft.com/office/drawing/2014/main" id="{BB52B885-70E3-4BF8-ADE2-F07DB97E61E8}"/>
              </a:ext>
            </a:extLst>
          </p:cNvPr>
          <p:cNvSpPr/>
          <p:nvPr/>
        </p:nvSpPr>
        <p:spPr>
          <a:xfrm>
            <a:off x="1187118" y="2367171"/>
            <a:ext cx="6096000" cy="461665"/>
          </a:xfrm>
          <a:prstGeom prst="rect">
            <a:avLst/>
          </a:prstGeom>
        </p:spPr>
        <p:txBody>
          <a:bodyPr>
            <a:spAutoFit/>
          </a:bodyPr>
          <a:lstStyle/>
          <a:p>
            <a:r>
              <a:rPr lang="nl-NL" sz="2400" dirty="0"/>
              <a:t>Les 3 pH  in substraten</a:t>
            </a:r>
          </a:p>
        </p:txBody>
      </p:sp>
    </p:spTree>
    <p:extLst>
      <p:ext uri="{BB962C8B-B14F-4D97-AF65-F5344CB8AC3E}">
        <p14:creationId xmlns:p14="http://schemas.microsoft.com/office/powerpoint/2010/main" val="328744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7" name="Rechthoek 6">
            <a:extLst>
              <a:ext uri="{FF2B5EF4-FFF2-40B4-BE49-F238E27FC236}">
                <a16:creationId xmlns:a16="http://schemas.microsoft.com/office/drawing/2014/main" id="{414D44F1-1F57-448D-B133-5FE155E69FFE}"/>
              </a:ext>
            </a:extLst>
          </p:cNvPr>
          <p:cNvSpPr/>
          <p:nvPr/>
        </p:nvSpPr>
        <p:spPr>
          <a:xfrm>
            <a:off x="1187118" y="2998212"/>
            <a:ext cx="4341485" cy="3785652"/>
          </a:xfrm>
          <a:prstGeom prst="rect">
            <a:avLst/>
          </a:prstGeom>
        </p:spPr>
        <p:txBody>
          <a:bodyPr wrap="square">
            <a:spAutoFit/>
          </a:bodyPr>
          <a:lstStyle/>
          <a:p>
            <a:r>
              <a:rPr lang="nl-NL" sz="2400" dirty="0"/>
              <a:t>Omdat pH een logaritmische schaal heeft, is bijsturen bij een sterk afwijkende pH nog maar beperkt mogelijk. De stap van pH 5 naar 5,5 is bijvoorbeeld makkelijker te zetten dan van pH 4 naar 4,5.  Dit heeft met name met de buffer te maken.</a:t>
            </a:r>
          </a:p>
          <a:p>
            <a:r>
              <a:rPr lang="nl-NL" sz="2400" dirty="0"/>
              <a:t>Van 5,5 naar 5 soms maar een paar druppels zuur nodig.</a:t>
            </a:r>
          </a:p>
        </p:txBody>
      </p:sp>
      <p:sp>
        <p:nvSpPr>
          <p:cNvPr id="9" name="Rechthoek 8">
            <a:extLst>
              <a:ext uri="{FF2B5EF4-FFF2-40B4-BE49-F238E27FC236}">
                <a16:creationId xmlns:a16="http://schemas.microsoft.com/office/drawing/2014/main" id="{BB52B885-70E3-4BF8-ADE2-F07DB97E61E8}"/>
              </a:ext>
            </a:extLst>
          </p:cNvPr>
          <p:cNvSpPr/>
          <p:nvPr/>
        </p:nvSpPr>
        <p:spPr>
          <a:xfrm>
            <a:off x="1187118" y="2367171"/>
            <a:ext cx="6096000" cy="461665"/>
          </a:xfrm>
          <a:prstGeom prst="rect">
            <a:avLst/>
          </a:prstGeom>
        </p:spPr>
        <p:txBody>
          <a:bodyPr>
            <a:spAutoFit/>
          </a:bodyPr>
          <a:lstStyle/>
          <a:p>
            <a:r>
              <a:rPr lang="nl-NL" sz="2400" dirty="0"/>
              <a:t>Les 3 pH  in substraten</a:t>
            </a:r>
          </a:p>
        </p:txBody>
      </p:sp>
      <p:pic>
        <p:nvPicPr>
          <p:cNvPr id="4" name="Afbeelding 3">
            <a:extLst>
              <a:ext uri="{FF2B5EF4-FFF2-40B4-BE49-F238E27FC236}">
                <a16:creationId xmlns:a16="http://schemas.microsoft.com/office/drawing/2014/main" id="{0CA13585-2EB9-1823-8436-06FE92CE8DEC}"/>
              </a:ext>
            </a:extLst>
          </p:cNvPr>
          <p:cNvPicPr>
            <a:picLocks noChangeAspect="1"/>
          </p:cNvPicPr>
          <p:nvPr/>
        </p:nvPicPr>
        <p:blipFill>
          <a:blip r:embed="rId5"/>
          <a:stretch>
            <a:fillRect/>
          </a:stretch>
        </p:blipFill>
        <p:spPr>
          <a:xfrm>
            <a:off x="5504276" y="2138384"/>
            <a:ext cx="6493303" cy="4093604"/>
          </a:xfrm>
          <a:prstGeom prst="rect">
            <a:avLst/>
          </a:prstGeom>
        </p:spPr>
      </p:pic>
    </p:spTree>
    <p:extLst>
      <p:ext uri="{BB962C8B-B14F-4D97-AF65-F5344CB8AC3E}">
        <p14:creationId xmlns:p14="http://schemas.microsoft.com/office/powerpoint/2010/main" val="31323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4" y="981377"/>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E7408FA5-0694-422C-AAD7-F6B01210C9A5}"/>
              </a:ext>
            </a:extLst>
          </p:cNvPr>
          <p:cNvSpPr/>
          <p:nvPr/>
        </p:nvSpPr>
        <p:spPr>
          <a:xfrm>
            <a:off x="173641" y="1821729"/>
            <a:ext cx="9617289" cy="4154984"/>
          </a:xfrm>
          <a:prstGeom prst="rect">
            <a:avLst/>
          </a:prstGeom>
        </p:spPr>
        <p:txBody>
          <a:bodyPr wrap="square">
            <a:spAutoFit/>
          </a:bodyPr>
          <a:lstStyle/>
          <a:p>
            <a:r>
              <a:rPr lang="nl-NL" sz="2400" dirty="0"/>
              <a:t>pH-buffer </a:t>
            </a:r>
          </a:p>
          <a:p>
            <a:endParaRPr lang="nl-NL" sz="2400" dirty="0"/>
          </a:p>
          <a:p>
            <a:r>
              <a:rPr lang="nl-NL" sz="2400" dirty="0"/>
              <a:t>Wat is een buffer?</a:t>
            </a:r>
          </a:p>
          <a:p>
            <a:endParaRPr lang="nl-NL" sz="2400" dirty="0"/>
          </a:p>
          <a:p>
            <a:r>
              <a:rPr lang="nl-NL" sz="2400" dirty="0"/>
              <a:t>Een buffer of een zuurteregelaar is in de chemie een waterige oplossing van twee stoffen die zich in een bepaald evenwicht bevinden en een bepaalde pH (= zuurtegraad) aannemen. </a:t>
            </a:r>
          </a:p>
          <a:p>
            <a:r>
              <a:rPr lang="nl-NL" sz="2400" dirty="0"/>
              <a:t>Bij verdunning, toevoegen van een zuur of een base zal deze pH nagenoeg constant blijven. De verstoring van het evenwicht en de zuurtegraad wordt dus 'gebufferd'.</a:t>
            </a:r>
          </a:p>
          <a:p>
            <a:endParaRPr lang="nl-NL" sz="2400" dirty="0"/>
          </a:p>
        </p:txBody>
      </p:sp>
    </p:spTree>
    <p:extLst>
      <p:ext uri="{BB962C8B-B14F-4D97-AF65-F5344CB8AC3E}">
        <p14:creationId xmlns:p14="http://schemas.microsoft.com/office/powerpoint/2010/main" val="30801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4" y="981377"/>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E7408FA5-0694-422C-AAD7-F6B01210C9A5}"/>
              </a:ext>
            </a:extLst>
          </p:cNvPr>
          <p:cNvSpPr/>
          <p:nvPr/>
        </p:nvSpPr>
        <p:spPr>
          <a:xfrm>
            <a:off x="173641" y="1821729"/>
            <a:ext cx="9617289" cy="4154984"/>
          </a:xfrm>
          <a:prstGeom prst="rect">
            <a:avLst/>
          </a:prstGeom>
        </p:spPr>
        <p:txBody>
          <a:bodyPr wrap="square">
            <a:spAutoFit/>
          </a:bodyPr>
          <a:lstStyle/>
          <a:p>
            <a:r>
              <a:rPr lang="nl-NL" sz="2400" dirty="0"/>
              <a:t>pH-buffer </a:t>
            </a:r>
          </a:p>
          <a:p>
            <a:r>
              <a:rPr lang="nl-NL" sz="2400" dirty="0"/>
              <a:t>Grondstoffen voor substraten hebben elk een bepaalde mate waarin deze veranderingen in de pH kunnen opvangen: de pH-buffer. </a:t>
            </a:r>
          </a:p>
          <a:p>
            <a:r>
              <a:rPr lang="nl-NL" sz="2400" dirty="0"/>
              <a:t>Zelfs voor dezelfde grondstof kan de pH-buffer onderling verschillen door de herkomst.</a:t>
            </a:r>
          </a:p>
          <a:p>
            <a:endParaRPr lang="nl-NL" sz="2400" dirty="0"/>
          </a:p>
          <a:p>
            <a:r>
              <a:rPr lang="nl-NL" sz="2400" dirty="0">
                <a:solidFill>
                  <a:schemeClr val="accent6"/>
                </a:solidFill>
              </a:rPr>
              <a:t>Grote pH-buffer Over het algemeen hebben de </a:t>
            </a:r>
            <a:r>
              <a:rPr lang="nl-NL" sz="2400" b="1" dirty="0">
                <a:solidFill>
                  <a:schemeClr val="accent6"/>
                </a:solidFill>
              </a:rPr>
              <a:t>verschillende veentypen een grote buffercapaciteit.</a:t>
            </a:r>
            <a:r>
              <a:rPr lang="nl-NL" sz="2400" dirty="0">
                <a:solidFill>
                  <a:schemeClr val="accent6"/>
                </a:solidFill>
              </a:rPr>
              <a:t> </a:t>
            </a:r>
          </a:p>
          <a:p>
            <a:r>
              <a:rPr lang="nl-NL" sz="2400" dirty="0">
                <a:solidFill>
                  <a:schemeClr val="accent6"/>
                </a:solidFill>
              </a:rPr>
              <a:t>De pH-buffer van veen (gevormd door organische zuren) remt een pH-verandering af door afgifte van H+</a:t>
            </a:r>
          </a:p>
          <a:p>
            <a:r>
              <a:rPr lang="nl-NL" sz="2400" dirty="0">
                <a:solidFill>
                  <a:schemeClr val="accent6"/>
                </a:solidFill>
              </a:rPr>
              <a:t>Effecten op de pH worden in een veensubstraat dus </a:t>
            </a:r>
            <a:r>
              <a:rPr lang="nl-NL" sz="2400" dirty="0" err="1">
                <a:solidFill>
                  <a:schemeClr val="accent6"/>
                </a:solidFill>
              </a:rPr>
              <a:t>afgedempt</a:t>
            </a:r>
            <a:r>
              <a:rPr lang="nl-NL" sz="2400" dirty="0">
                <a:solidFill>
                  <a:schemeClr val="accent6"/>
                </a:solidFill>
              </a:rPr>
              <a:t>.</a:t>
            </a:r>
          </a:p>
        </p:txBody>
      </p:sp>
    </p:spTree>
    <p:extLst>
      <p:ext uri="{BB962C8B-B14F-4D97-AF65-F5344CB8AC3E}">
        <p14:creationId xmlns:p14="http://schemas.microsoft.com/office/powerpoint/2010/main" val="24386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E7408FA5-0694-422C-AAD7-F6B01210C9A5}"/>
              </a:ext>
            </a:extLst>
          </p:cNvPr>
          <p:cNvSpPr/>
          <p:nvPr/>
        </p:nvSpPr>
        <p:spPr>
          <a:xfrm>
            <a:off x="79090" y="1821729"/>
            <a:ext cx="10007445" cy="4893647"/>
          </a:xfrm>
          <a:prstGeom prst="rect">
            <a:avLst/>
          </a:prstGeom>
        </p:spPr>
        <p:txBody>
          <a:bodyPr wrap="square">
            <a:spAutoFit/>
          </a:bodyPr>
          <a:lstStyle/>
          <a:p>
            <a:r>
              <a:rPr lang="nl-NL" sz="2400" dirty="0"/>
              <a:t>pH-buffer </a:t>
            </a:r>
          </a:p>
          <a:p>
            <a:r>
              <a:rPr lang="nl-NL" sz="2400" dirty="0"/>
              <a:t>Grondstoffen voor substraten hebben elk een bepaalde mate waarin deze veranderingen in de pH kunnen opvangen: de pH-buffer. </a:t>
            </a:r>
          </a:p>
          <a:p>
            <a:r>
              <a:rPr lang="nl-NL" sz="2400" dirty="0"/>
              <a:t>Zelfs voor dezelfde grondstof kan de pH-buffer onderling verschillen door de herkomst. </a:t>
            </a:r>
          </a:p>
          <a:p>
            <a:endParaRPr lang="nl-NL" sz="2400" dirty="0">
              <a:solidFill>
                <a:schemeClr val="accent2"/>
              </a:solidFill>
            </a:endParaRPr>
          </a:p>
          <a:p>
            <a:r>
              <a:rPr lang="nl-NL" sz="2400" dirty="0">
                <a:solidFill>
                  <a:schemeClr val="accent2"/>
                </a:solidFill>
              </a:rPr>
              <a:t>Kleinere of bijna geen pH-buffer Andere organische grondstoffen (bijvoorbeeld </a:t>
            </a:r>
            <a:r>
              <a:rPr lang="nl-NL" sz="2400" b="1" dirty="0">
                <a:solidFill>
                  <a:schemeClr val="accent2"/>
                </a:solidFill>
              </a:rPr>
              <a:t>kokosgruis, houtvezel en boomschors) bufferen de pH doorgaans minder goed</a:t>
            </a:r>
            <a:r>
              <a:rPr lang="nl-NL" sz="2400" dirty="0">
                <a:solidFill>
                  <a:schemeClr val="accent2"/>
                </a:solidFill>
              </a:rPr>
              <a:t>. </a:t>
            </a:r>
          </a:p>
          <a:p>
            <a:r>
              <a:rPr lang="nl-NL" sz="2400" dirty="0">
                <a:solidFill>
                  <a:schemeClr val="accent2"/>
                </a:solidFill>
              </a:rPr>
              <a:t>Minerale substraten van vulkanische herkomst (</a:t>
            </a:r>
            <a:r>
              <a:rPr lang="nl-NL" sz="2400" b="1" dirty="0">
                <a:solidFill>
                  <a:schemeClr val="accent2"/>
                </a:solidFill>
              </a:rPr>
              <a:t>steenwol, perliet, puimsteen, lava) hebben bijna geen pH-buffer.</a:t>
            </a:r>
          </a:p>
          <a:p>
            <a:r>
              <a:rPr lang="nl-NL" sz="2400" dirty="0">
                <a:solidFill>
                  <a:schemeClr val="accent2"/>
                </a:solidFill>
              </a:rPr>
              <a:t>De pH kan hierdoor sterker stijgen of dalen. Het pH-gedrag van deze grondstoffen is moeilijker te voorspellen.</a:t>
            </a:r>
          </a:p>
        </p:txBody>
      </p:sp>
    </p:spTree>
    <p:extLst>
      <p:ext uri="{BB962C8B-B14F-4D97-AF65-F5344CB8AC3E}">
        <p14:creationId xmlns:p14="http://schemas.microsoft.com/office/powerpoint/2010/main" val="41249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0A3C4343-91F1-4020-B28D-C4C5406C89C6}"/>
</file>

<file path=customXml/itemProps2.xml><?xml version="1.0" encoding="utf-8"?>
<ds:datastoreItem xmlns:ds="http://schemas.openxmlformats.org/officeDocument/2006/customXml" ds:itemID="{CDE57E11-E510-4B93-9F94-1D04E3144020}">
  <ds:schemaRefs>
    <ds:schemaRef ds:uri="http://schemas.microsoft.com/sharepoint/v3/contenttype/forms"/>
  </ds:schemaRefs>
</ds:datastoreItem>
</file>

<file path=customXml/itemProps3.xml><?xml version="1.0" encoding="utf-8"?>
<ds:datastoreItem xmlns:ds="http://schemas.openxmlformats.org/officeDocument/2006/customXml" ds:itemID="{89C17762-DEC3-49C0-9AEF-0FF2F7FD4461}">
  <ds:schemaRefs>
    <ds:schemaRef ds:uri="http://schemas.microsoft.com/office/2006/documentManagement/types"/>
    <ds:schemaRef ds:uri="http://purl.org/dc/elements/1.1/"/>
    <ds:schemaRef ds:uri="http://www.w3.org/XML/1998/namespace"/>
    <ds:schemaRef ds:uri="82ac19c3-1cff-4f70-a585-2de21a3866ce"/>
    <ds:schemaRef ds:uri="http://schemas.microsoft.com/office/infopath/2007/PartnerControls"/>
    <ds:schemaRef ds:uri="http://purl.org/dc/dcmitype/"/>
    <ds:schemaRef ds:uri="http://purl.org/dc/terms/"/>
    <ds:schemaRef ds:uri="http://schemas.openxmlformats.org/package/2006/metadata/core-properties"/>
    <ds:schemaRef ds:uri="915d7cad-3e71-4cea-95bb-ac32222adf0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1383</TotalTime>
  <Words>2336</Words>
  <Application>Microsoft Office PowerPoint</Application>
  <PresentationFormat>Breedbeeld</PresentationFormat>
  <Paragraphs>168</Paragraphs>
  <Slides>37</Slides>
  <Notes>0</Notes>
  <HiddenSlides>0</HiddenSlides>
  <MMClips>1</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37</vt:i4>
      </vt:variant>
    </vt:vector>
  </HeadingPairs>
  <TitlesOfParts>
    <vt:vector size="45" baseType="lpstr">
      <vt:lpstr>Arial</vt:lpstr>
      <vt:lpstr>Avenir Book</vt:lpstr>
      <vt:lpstr>Calibri</vt:lpstr>
      <vt:lpstr>Calibri Light</vt:lpstr>
      <vt:lpstr>DIN Condensed</vt:lpstr>
      <vt:lpstr>Wingdings</vt:lpstr>
      <vt:lpstr>Kantoorthema</vt:lpstr>
      <vt:lpstr>1_Achtergroen PP van zone</vt:lpstr>
      <vt:lpstr>pH &amp; Ec</vt:lpstr>
      <vt:lpstr>PowerPoint-presentatie</vt:lpstr>
      <vt:lpstr>Zuurgraad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Zuurgraad</dc:title>
  <dc:creator>Robert Soesman</dc:creator>
  <cp:lastModifiedBy>Ben Nienhuis</cp:lastModifiedBy>
  <cp:revision>146</cp:revision>
  <dcterms:created xsi:type="dcterms:W3CDTF">2018-11-12T12:54:01Z</dcterms:created>
  <dcterms:modified xsi:type="dcterms:W3CDTF">2023-01-18T13:11:06Z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